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305" r:id="rId3"/>
    <p:sldId id="308" r:id="rId4"/>
    <p:sldId id="311" r:id="rId5"/>
    <p:sldId id="313" r:id="rId6"/>
    <p:sldId id="314" r:id="rId7"/>
    <p:sldId id="326" r:id="rId8"/>
    <p:sldId id="327" r:id="rId9"/>
    <p:sldId id="285" r:id="rId10"/>
    <p:sldId id="329" r:id="rId11"/>
    <p:sldId id="323" r:id="rId12"/>
    <p:sldId id="324" r:id="rId13"/>
    <p:sldId id="330" r:id="rId14"/>
    <p:sldId id="331" r:id="rId15"/>
    <p:sldId id="318" r:id="rId16"/>
    <p:sldId id="332" r:id="rId17"/>
    <p:sldId id="341" r:id="rId18"/>
    <p:sldId id="343" r:id="rId19"/>
    <p:sldId id="342" r:id="rId20"/>
    <p:sldId id="344" r:id="rId21"/>
    <p:sldId id="345" r:id="rId22"/>
    <p:sldId id="346" r:id="rId23"/>
    <p:sldId id="328" r:id="rId24"/>
    <p:sldId id="312" r:id="rId25"/>
    <p:sldId id="347" r:id="rId26"/>
    <p:sldId id="348" r:id="rId27"/>
    <p:sldId id="349" r:id="rId28"/>
    <p:sldId id="306" r:id="rId29"/>
    <p:sldId id="269" r:id="rId30"/>
    <p:sldId id="275" r:id="rId31"/>
    <p:sldId id="279" r:id="rId32"/>
    <p:sldId id="264" r:id="rId33"/>
    <p:sldId id="284" r:id="rId34"/>
    <p:sldId id="268" r:id="rId35"/>
    <p:sldId id="276" r:id="rId36"/>
    <p:sldId id="316" r:id="rId37"/>
    <p:sldId id="337" r:id="rId38"/>
    <p:sldId id="334" r:id="rId39"/>
    <p:sldId id="338" r:id="rId40"/>
    <p:sldId id="335" r:id="rId41"/>
    <p:sldId id="339" r:id="rId42"/>
    <p:sldId id="340" r:id="rId43"/>
    <p:sldId id="336" r:id="rId44"/>
    <p:sldId id="319" r:id="rId45"/>
    <p:sldId id="351" r:id="rId46"/>
    <p:sldId id="317" r:id="rId47"/>
    <p:sldId id="322" r:id="rId48"/>
    <p:sldId id="321" r:id="rId49"/>
    <p:sldId id="320" r:id="rId50"/>
    <p:sldId id="325" r:id="rId51"/>
    <p:sldId id="315" r:id="rId52"/>
    <p:sldId id="296" r:id="rId53"/>
    <p:sldId id="297" r:id="rId54"/>
    <p:sldId id="309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C00"/>
    <a:srgbClr val="009CFF"/>
    <a:srgbClr val="FF0000"/>
    <a:srgbClr val="009F00"/>
    <a:srgbClr val="70C8FF"/>
    <a:srgbClr val="E6E6E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0012" autoAdjust="0"/>
  </p:normalViewPr>
  <p:slideViewPr>
    <p:cSldViewPr snapToGrid="0" snapToObjects="1">
      <p:cViewPr varScale="1">
        <p:scale>
          <a:sx n="105" d="100"/>
          <a:sy n="105" d="100"/>
        </p:scale>
        <p:origin x="504" y="9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11/27/2022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example of an inverse problem is figuring out the shape of a 3D surface using images taken by a standard camera sensor---like, a charge coupled device or a CMOS image sensor.</a:t>
            </a:r>
          </a:p>
          <a:p>
            <a:endParaRPr lang="en-US" dirty="0"/>
          </a:p>
          <a:p>
            <a:r>
              <a:rPr lang="en-US" dirty="0"/>
              <a:t>[next slide]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163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optics, we measure light</a:t>
            </a:r>
          </a:p>
          <a:p>
            <a:r>
              <a:rPr lang="en-US" dirty="0"/>
              <a:t>Light is an electromagnetic wave, at least up to the visible range</a:t>
            </a:r>
          </a:p>
          <a:p>
            <a:r>
              <a:rPr lang="en-US" dirty="0"/>
              <a:t>Once we start getting up into the ultraviolet range, light starts behaving more like a particle</a:t>
            </a:r>
          </a:p>
          <a:p>
            <a:r>
              <a:rPr lang="en-US" dirty="0"/>
              <a:t>But we are focusing on visible wavelengths and longer</a:t>
            </a:r>
          </a:p>
          <a:p>
            <a:endParaRPr lang="en-US" dirty="0"/>
          </a:p>
          <a:p>
            <a:r>
              <a:rPr lang="en-US" dirty="0"/>
              <a:t>[advance in slide]</a:t>
            </a:r>
          </a:p>
          <a:p>
            <a:endParaRPr lang="en-US" dirty="0"/>
          </a:p>
          <a:p>
            <a:r>
              <a:rPr lang="en-US" dirty="0"/>
              <a:t>Now, since light is an electromagnetic wave, it has a corresponding electric field</a:t>
            </a:r>
          </a:p>
          <a:p>
            <a:r>
              <a:rPr lang="en-US" dirty="0"/>
              <a:t>For monochromatic light---i.e. single wavelength or single frequency light---the electric field will oscillate in a periodic fashion.</a:t>
            </a:r>
          </a:p>
          <a:p>
            <a:r>
              <a:rPr lang="en-US" dirty="0"/>
              <a:t>For example, the field could oscillate linearly, like the linearly polarized field on the left.</a:t>
            </a:r>
          </a:p>
          <a:p>
            <a:endParaRPr lang="en-US" dirty="0"/>
          </a:p>
          <a:p>
            <a:r>
              <a:rPr lang="en-US" dirty="0"/>
              <a:t>[advance in slide]</a:t>
            </a:r>
          </a:p>
          <a:p>
            <a:endParaRPr lang="en-US" dirty="0"/>
          </a:p>
          <a:p>
            <a:r>
              <a:rPr lang="en-US" dirty="0"/>
              <a:t>Or one could have circular polarization, like the field on the right.</a:t>
            </a:r>
          </a:p>
          <a:p>
            <a:r>
              <a:rPr lang="en-US" dirty="0"/>
              <a:t>Regardless, for monochromatic light, the field at each point oscillates in a pattern.</a:t>
            </a:r>
          </a:p>
          <a:p>
            <a:r>
              <a:rPr lang="en-US" dirty="0"/>
              <a:t>The patterns are not necessarily uniform across all points, but they all have the same period in time.</a:t>
            </a:r>
          </a:p>
          <a:p>
            <a:r>
              <a:rPr lang="en-US" dirty="0"/>
              <a:t>Some points might “lag” behind others---in other words, there are phase offsets.</a:t>
            </a:r>
          </a:p>
          <a:p>
            <a:r>
              <a:rPr lang="en-US" dirty="0"/>
              <a:t>The electric field amplitude can vary from point to point as well.</a:t>
            </a:r>
          </a:p>
          <a:p>
            <a:endParaRPr lang="en-US" dirty="0"/>
          </a:p>
          <a:p>
            <a:r>
              <a:rPr lang="en-US" dirty="0"/>
              <a:t>[brief pause]</a:t>
            </a:r>
          </a:p>
          <a:p>
            <a:endParaRPr lang="en-US" dirty="0"/>
          </a:p>
          <a:p>
            <a:r>
              <a:rPr lang="en-US" dirty="0"/>
              <a:t>So, each point in the electric field has an amplitude and a phase offset associated with it.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Mathematically, the fact that every point oscillates at the same frequency allows us to separate this amplitude and phase from the oscillating-in-time part of the field.</a:t>
            </a:r>
          </a:p>
          <a:p>
            <a:r>
              <a:rPr lang="en-US" dirty="0"/>
              <a:t>The amplitudes and phases of oscillating waves can be expressed as phasors: complex numbers that have a magnitude and a phase.</a:t>
            </a:r>
          </a:p>
          <a:p>
            <a:r>
              <a:rPr lang="en-US" dirty="0"/>
              <a:t>In this presentation, we will primarily be working in the phasor domain.</a:t>
            </a:r>
          </a:p>
          <a:p>
            <a:endParaRPr lang="en-US" dirty="0"/>
          </a:p>
          <a:p>
            <a:r>
              <a:rPr lang="en-US" dirty="0"/>
              <a:t>[advance in slide]</a:t>
            </a:r>
          </a:p>
          <a:p>
            <a:r>
              <a:rPr lang="en-US" dirty="0"/>
              <a:t>[brief pause]</a:t>
            </a:r>
          </a:p>
          <a:p>
            <a:endParaRPr lang="en-US" dirty="0"/>
          </a:p>
          <a:p>
            <a:r>
              <a:rPr lang="en-US" dirty="0"/>
              <a:t>It should be noted though that electric fields are vector fields, so there is a phasor for each component---x, y, and z.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for the purposes of this presentation, we can ignore that.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[next slide]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-----------------------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(Ex(</a:t>
            </a:r>
            <a:r>
              <a:rPr lang="en-US" dirty="0" err="1"/>
              <a:t>x,y,z</a:t>
            </a:r>
            <a:r>
              <a:rPr lang="en-US" dirty="0"/>
              <a:t>; t=t0) </a:t>
            </a:r>
            <a:r>
              <a:rPr lang="en-US" dirty="0" err="1"/>
              <a:t>a_x</a:t>
            </a:r>
            <a:r>
              <a:rPr lang="en-US" dirty="0"/>
              <a:t>, </a:t>
            </a:r>
            <a:r>
              <a:rPr lang="en-US" dirty="0" err="1"/>
              <a:t>Ey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; t=t0) </a:t>
            </a:r>
            <a:r>
              <a:rPr lang="en-US" dirty="0" err="1"/>
              <a:t>a_y</a:t>
            </a:r>
            <a:r>
              <a:rPr lang="en-US" dirty="0"/>
              <a:t>, </a:t>
            </a:r>
            <a:r>
              <a:rPr lang="en-US" dirty="0" err="1"/>
              <a:t>Ez</a:t>
            </a:r>
            <a:r>
              <a:rPr lang="en-US" dirty="0"/>
              <a:t>(</a:t>
            </a:r>
            <a:r>
              <a:rPr lang="en-US" dirty="0" err="1"/>
              <a:t>x,y,z</a:t>
            </a:r>
            <a:r>
              <a:rPr lang="en-US" dirty="0"/>
              <a:t>; t=t0) </a:t>
            </a:r>
            <a:r>
              <a:rPr lang="en-US" dirty="0" err="1"/>
              <a:t>a_z</a:t>
            </a:r>
            <a:r>
              <a:rPr lang="en-US" dirty="0"/>
              <a:t>) e^{-</a:t>
            </a:r>
            <a:r>
              <a:rPr lang="en-US" dirty="0" err="1"/>
              <a:t>jwt</a:t>
            </a:r>
            <a:r>
              <a:rPr lang="en-US" dirty="0"/>
              <a:t>}   </a:t>
            </a:r>
            <a:r>
              <a:rPr lang="en-US" dirty="0">
                <a:sym typeface="Wingdings" panose="05000000000000000000" pitchFamily="2" charset="2"/>
              </a:rPr>
              <a:t>   can have e^{+</a:t>
            </a:r>
            <a:r>
              <a:rPr lang="en-US" dirty="0" err="1">
                <a:sym typeface="Wingdings" panose="05000000000000000000" pitchFamily="2" charset="2"/>
              </a:rPr>
              <a:t>jwt</a:t>
            </a:r>
            <a:r>
              <a:rPr lang="en-US" dirty="0">
                <a:sym typeface="Wingdings" panose="05000000000000000000" pitchFamily="2" charset="2"/>
              </a:rPr>
              <a:t>} depending on convention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2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55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Sampling</a:t>
            </a:r>
          </a:p>
          <a:p>
            <a:r>
              <a:rPr lang="en-US" dirty="0"/>
              <a:t>Massive bandwidth needed</a:t>
            </a:r>
          </a:p>
          <a:p>
            <a:endParaRPr lang="en-US" dirty="0"/>
          </a:p>
          <a:p>
            <a:r>
              <a:rPr lang="en-US" dirty="0"/>
              <a:t>Not sure how developed optical mixing technology is</a:t>
            </a:r>
          </a:p>
          <a:p>
            <a:r>
              <a:rPr lang="en-US" dirty="0"/>
              <a:t>Would almost certainly be less developed than RF/microwave mixers</a:t>
            </a:r>
          </a:p>
          <a:p>
            <a:endParaRPr lang="en-US" dirty="0"/>
          </a:p>
          <a:p>
            <a:r>
              <a:rPr lang="en-US" dirty="0"/>
              <a:t>Instead of </a:t>
            </a:r>
            <a:r>
              <a:rPr lang="en-US" dirty="0" err="1"/>
              <a:t>demod</a:t>
            </a:r>
            <a:r>
              <a:rPr lang="en-US" dirty="0"/>
              <a:t>, perhaps interferometry could be used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333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Another way is SHWS</a:t>
            </a:r>
          </a:p>
          <a:p>
            <a:endParaRPr lang="en-US" dirty="0"/>
          </a:p>
          <a:p>
            <a:r>
              <a:rPr lang="en-US" dirty="0" err="1"/>
              <a:t>Lenslet</a:t>
            </a:r>
            <a:r>
              <a:rPr lang="en-US" dirty="0"/>
              <a:t> array placed one focal length away from image sensor</a:t>
            </a:r>
          </a:p>
          <a:p>
            <a:r>
              <a:rPr lang="en-US" dirty="0"/>
              <a:t>Thus FT relationship</a:t>
            </a:r>
          </a:p>
          <a:p>
            <a:r>
              <a:rPr lang="en-US" dirty="0"/>
              <a:t>Wavefront phase gradient gets </a:t>
            </a:r>
            <a:r>
              <a:rPr lang="en-US" dirty="0" err="1"/>
              <a:t>FT’d</a:t>
            </a:r>
            <a:r>
              <a:rPr lang="en-US" dirty="0"/>
              <a:t> to a point</a:t>
            </a:r>
          </a:p>
          <a:p>
            <a:endParaRPr lang="en-US" dirty="0"/>
          </a:p>
          <a:p>
            <a:r>
              <a:rPr lang="en-US" dirty="0"/>
              <a:t>Limited resolution due to </a:t>
            </a:r>
            <a:r>
              <a:rPr lang="en-US" dirty="0" err="1"/>
              <a:t>lenslets</a:t>
            </a:r>
            <a:endParaRPr lang="en-US" dirty="0"/>
          </a:p>
          <a:p>
            <a:r>
              <a:rPr lang="en-US" dirty="0"/>
              <a:t>Interference between lenses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99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existing methods have some limitations</a:t>
            </a:r>
          </a:p>
          <a:p>
            <a:r>
              <a:rPr lang="en-US" dirty="0"/>
              <a:t>We live in computer age though</a:t>
            </a:r>
          </a:p>
          <a:p>
            <a:r>
              <a:rPr lang="en-US" dirty="0"/>
              <a:t>Why not use computers</a:t>
            </a:r>
          </a:p>
          <a:p>
            <a:endParaRPr lang="en-US" dirty="0"/>
          </a:p>
          <a:p>
            <a:r>
              <a:rPr lang="en-US" dirty="0"/>
              <a:t>Can use comp optics to get good phase recovery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23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b4 we move on, let’s formalize the phase retrieval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451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a number of variations on the Gerchberg-Saxton algorithm.</a:t>
            </a:r>
          </a:p>
          <a:p>
            <a:r>
              <a:rPr lang="en-US" dirty="0"/>
              <a:t>Does not exactly follow the formal definition for phase retrieval that was described earlier.</a:t>
            </a:r>
          </a:p>
          <a:p>
            <a:r>
              <a:rPr lang="en-US" dirty="0"/>
              <a:t>Oftentimes have a Fourier transform lens setup so propagation can be modeled by FTs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0215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can we use comp. phase </a:t>
            </a:r>
            <a:r>
              <a:rPr lang="en-US" dirty="0" err="1"/>
              <a:t>retr</a:t>
            </a:r>
            <a:r>
              <a:rPr lang="en-US" dirty="0"/>
              <a:t>. in actual system?</a:t>
            </a:r>
          </a:p>
          <a:p>
            <a:r>
              <a:rPr lang="en-US" dirty="0"/>
              <a:t>Well paper w/in past decade described just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1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SLM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24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Methods for phase recovery:</a:t>
            </a:r>
          </a:p>
          <a:p>
            <a:pPr marL="171450" indent="-171450">
              <a:buFontTx/>
              <a:buChar char="-"/>
            </a:pPr>
            <a:r>
              <a:rPr lang="en-US" dirty="0"/>
              <a:t>Gerchberg-Saxton</a:t>
            </a:r>
          </a:p>
          <a:p>
            <a:pPr marL="171450" indent="-171450">
              <a:buFontTx/>
              <a:buChar char="-"/>
            </a:pPr>
            <a:r>
              <a:rPr lang="en-US" dirty="0"/>
              <a:t>Minimizing objective function</a:t>
            </a:r>
          </a:p>
          <a:p>
            <a:pPr marL="628650" lvl="1" indent="-171450">
              <a:buFontTx/>
              <a:buChar char="-"/>
            </a:pPr>
            <a:r>
              <a:rPr lang="en-US"/>
              <a:t>System model + PyTorch </a:t>
            </a:r>
            <a:r>
              <a:rPr lang="en-US" dirty="0" err="1"/>
              <a:t>autograd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73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give a more visual representation, here is a </a:t>
            </a:r>
            <a:r>
              <a:rPr lang="en-US" dirty="0" err="1"/>
              <a:t>depthmap</a:t>
            </a:r>
            <a:r>
              <a:rPr lang="en-US" dirty="0"/>
              <a:t>.</a:t>
            </a:r>
          </a:p>
          <a:p>
            <a:r>
              <a:rPr lang="en-US" dirty="0" err="1"/>
              <a:t>Depthmaps</a:t>
            </a:r>
            <a:r>
              <a:rPr lang="en-US" dirty="0"/>
              <a:t> encode 3D surfaces as depths or heights</a:t>
            </a:r>
          </a:p>
          <a:p>
            <a:r>
              <a:rPr lang="en-US" dirty="0"/>
              <a:t>So they are </a:t>
            </a:r>
            <a:r>
              <a:rPr lang="en-US" dirty="0" err="1"/>
              <a:t>kinda</a:t>
            </a:r>
            <a:r>
              <a:rPr lang="en-US" dirty="0"/>
              <a:t> like a topographic map of a terrain</a:t>
            </a:r>
          </a:p>
          <a:p>
            <a:r>
              <a:rPr lang="en-US" dirty="0"/>
              <a:t>Each point on a topographic map has a height</a:t>
            </a:r>
          </a:p>
          <a:p>
            <a:r>
              <a:rPr lang="en-US" dirty="0"/>
              <a:t>Similarly, one can represent a 3D surface as a series of depths or heights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1627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WISH was designed for pretty small scales</a:t>
            </a:r>
          </a:p>
          <a:p>
            <a:r>
              <a:rPr lang="en-US" dirty="0"/>
              <a:t>Aforementioned lateral phase shifting problem present here</a:t>
            </a:r>
          </a:p>
          <a:p>
            <a:endParaRPr lang="en-US" dirty="0"/>
          </a:p>
          <a:p>
            <a:r>
              <a:rPr lang="en-US" dirty="0"/>
              <a:t>Transmissive analogous to depth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042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Turns out earlier problems can be mitigated with synth wavelengths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7782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example</a:t>
            </a:r>
          </a:p>
          <a:p>
            <a:endParaRPr lang="en-US" dirty="0"/>
          </a:p>
          <a:p>
            <a:r>
              <a:rPr lang="en-US" dirty="0"/>
              <a:t>Two separate wavelengths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82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what would this look like on image sensor?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3134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397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some math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667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WISHED makes use of synth wavelengths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164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be uploading my code and slides later</a:t>
            </a:r>
          </a:p>
          <a:p>
            <a:endParaRPr lang="en-US" dirty="0"/>
          </a:p>
          <a:p>
            <a:r>
              <a:rPr lang="en-US" dirty="0"/>
              <a:t>The reason why I say questionable is because I modeled depth as just a phase shift proportional to displacement along z-direction</a:t>
            </a:r>
          </a:p>
          <a:p>
            <a:r>
              <a:rPr lang="en-US" dirty="0"/>
              <a:t>Okay approximation---if rays are VERY paraxial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29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does one interpret </a:t>
            </a:r>
            <a:r>
              <a:rPr lang="en-US" dirty="0" err="1"/>
              <a:t>depthmaps</a:t>
            </a:r>
            <a:r>
              <a:rPr lang="en-US" dirty="0"/>
              <a:t>?</a:t>
            </a:r>
          </a:p>
          <a:p>
            <a:r>
              <a:rPr lang="en-US" dirty="0"/>
              <a:t>Well, they are presented as a 2D plot where color represents height</a:t>
            </a:r>
          </a:p>
          <a:p>
            <a:r>
              <a:rPr lang="en-US" dirty="0"/>
              <a:t>If you look at the upper right segment, the depth is about 1mm and that segment is higher than the rest</a:t>
            </a:r>
          </a:p>
          <a:p>
            <a:r>
              <a:rPr lang="en-US" dirty="0"/>
              <a:t>This can be seen in the 3D models to the left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06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does one obtain a </a:t>
            </a:r>
            <a:r>
              <a:rPr lang="en-US" dirty="0" err="1"/>
              <a:t>depthmap</a:t>
            </a:r>
            <a:r>
              <a:rPr lang="en-US" dirty="0"/>
              <a:t>?</a:t>
            </a:r>
          </a:p>
          <a:p>
            <a:r>
              <a:rPr lang="en-US" dirty="0"/>
              <a:t>Well, there are a number of methods.</a:t>
            </a:r>
          </a:p>
          <a:p>
            <a:r>
              <a:rPr lang="en-US" dirty="0"/>
              <a:t>One could use a time-of-flight measurement.</a:t>
            </a:r>
          </a:p>
          <a:p>
            <a:r>
              <a:rPr lang="en-US" dirty="0"/>
              <a:t>Or maybe a ruler.</a:t>
            </a:r>
          </a:p>
          <a:p>
            <a:r>
              <a:rPr lang="en-US" dirty="0"/>
              <a:t>Or perhaps some sort of phase measurement, like in optical coherence tomography.</a:t>
            </a:r>
          </a:p>
          <a:p>
            <a:endParaRPr lang="en-US" dirty="0"/>
          </a:p>
          <a:p>
            <a:r>
              <a:rPr lang="en-US" dirty="0"/>
              <a:t>The specific approach taken by the papers I will be presenting on involve using phase to determine distance or depth.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189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some optics</a:t>
            </a:r>
          </a:p>
          <a:p>
            <a:r>
              <a:rPr lang="en-US" dirty="0"/>
              <a:t>Does anyone know the definition of optical path length?</a:t>
            </a:r>
          </a:p>
          <a:p>
            <a:endParaRPr lang="en-US" dirty="0"/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Good!  But in this case, since most of this system is air, OPL is pretty much equal to the distance a light ray travels.</a:t>
            </a:r>
          </a:p>
          <a:p>
            <a:r>
              <a:rPr lang="en-US" dirty="0"/>
              <a:t>(Of course, lens has thickness; can use thin lens approx. and disregard)</a:t>
            </a:r>
          </a:p>
          <a:p>
            <a:endParaRPr lang="en-US" dirty="0"/>
          </a:p>
          <a:p>
            <a:r>
              <a:rPr lang="en-US" dirty="0"/>
              <a:t>All rays coming from point imaged to same point</a:t>
            </a:r>
          </a:p>
          <a:p>
            <a:r>
              <a:rPr lang="en-US" dirty="0"/>
              <a:t>OPL same for all paths</a:t>
            </a:r>
          </a:p>
          <a:p>
            <a:r>
              <a:rPr lang="en-US" dirty="0"/>
              <a:t>OPL essentially distance between point on object and point on image</a:t>
            </a:r>
          </a:p>
          <a:p>
            <a:r>
              <a:rPr lang="en-US" dirty="0"/>
              <a:t>Phase shift prop. to OPL so everything in-phase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dirty="0"/>
              <a:t>Troubles with small wavelengths:</a:t>
            </a:r>
          </a:p>
          <a:p>
            <a:r>
              <a:rPr lang="en-US" dirty="0"/>
              <a:t>Lateral shifts cause phase shifts so phase does not perfectly correspond to depth, lens imperfections, the fact that image plane slightly shifts with differing depth, </a:t>
            </a:r>
            <a:r>
              <a:rPr lang="en-US" dirty="0" err="1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82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 visual</a:t>
            </a:r>
          </a:p>
          <a:p>
            <a:r>
              <a:rPr lang="en-US" dirty="0"/>
              <a:t>Rings due to lateral shifts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81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3750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now that I have hopefully killed your dreams of using phase to recover depth, let’s learn about fields and phases!</a:t>
            </a:r>
          </a:p>
          <a:p>
            <a:r>
              <a:rPr lang="en-US" dirty="0"/>
              <a:t>(Deadpan) In all seriousness, the aforementioned problems are addressed later.</a:t>
            </a:r>
          </a:p>
          <a:p>
            <a:endParaRPr lang="en-US" dirty="0"/>
          </a:p>
          <a:p>
            <a:r>
              <a:rPr lang="en-US" dirty="0"/>
              <a:t>Anyways, let’s start with some visuals.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63C63D-0C1A-0E4C-A0BD-8D65A954242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028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rgbClr val="404040"/>
                </a:solidFill>
                <a:latin typeface="Arial"/>
              </a:defRPr>
            </a:lvl1pPr>
          </a:lstStyle>
          <a:p>
            <a:r>
              <a:rPr lang="en-US" dirty="0"/>
              <a:t>Separator </a:t>
            </a:r>
          </a:p>
        </p:txBody>
      </p:sp>
      <p:pic>
        <p:nvPicPr>
          <p:cNvPr id="4" name="Picture 3" descr="NWU PPT Wide Opt 4 - No Wordmark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11/27/2022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11/27/2022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11/27/2022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11/27/2022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11/27/2022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11/27/2022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WU PPT Wide Opt 4 - No Wordmark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7250"/>
            <a:ext cx="8229600" cy="380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11/27/2022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18.sv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7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svg"/><Relationship Id="rId5" Type="http://schemas.openxmlformats.org/officeDocument/2006/relationships/image" Target="../media/image72.png"/><Relationship Id="rId4" Type="http://schemas.openxmlformats.org/officeDocument/2006/relationships/image" Target="../media/image7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sv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11" Type="http://schemas.openxmlformats.org/officeDocument/2006/relationships/image" Target="../media/image83.sv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5.sv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80.png"/><Relationship Id="rId5" Type="http://schemas.openxmlformats.org/officeDocument/2006/relationships/image" Target="../media/image87.svg"/><Relationship Id="rId10" Type="http://schemas.openxmlformats.org/officeDocument/2006/relationships/image" Target="../media/image79.png"/><Relationship Id="rId4" Type="http://schemas.openxmlformats.org/officeDocument/2006/relationships/image" Target="../media/image86.png"/><Relationship Id="rId9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.png"/><Relationship Id="rId3" Type="http://schemas.openxmlformats.org/officeDocument/2006/relationships/image" Target="../media/image360.png"/><Relationship Id="rId7" Type="http://schemas.openxmlformats.org/officeDocument/2006/relationships/image" Target="../media/image5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0.png"/><Relationship Id="rId5" Type="http://schemas.openxmlformats.org/officeDocument/2006/relationships/image" Target="../media/image430.png"/><Relationship Id="rId4" Type="http://schemas.openxmlformats.org/officeDocument/2006/relationships/image" Target="../media/image9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0.png"/><Relationship Id="rId7" Type="http://schemas.openxmlformats.org/officeDocument/2006/relationships/image" Target="../media/image44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1.png"/><Relationship Id="rId5" Type="http://schemas.openxmlformats.org/officeDocument/2006/relationships/image" Target="../media/image230.png"/><Relationship Id="rId4" Type="http://schemas.openxmlformats.org/officeDocument/2006/relationships/image" Target="../media/image9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gif"/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0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gi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7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60.png"/><Relationship Id="rId5" Type="http://schemas.openxmlformats.org/officeDocument/2006/relationships/image" Target="../media/image650.png"/><Relationship Id="rId4" Type="http://schemas.openxmlformats.org/officeDocument/2006/relationships/image" Target="../media/image6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20.png"/><Relationship Id="rId5" Type="http://schemas.openxmlformats.org/officeDocument/2006/relationships/image" Target="../media/image19.png"/><Relationship Id="rId15" Type="http://schemas.openxmlformats.org/officeDocument/2006/relationships/image" Target="../media/image26.png"/><Relationship Id="rId10" Type="http://schemas.openxmlformats.org/officeDocument/2006/relationships/image" Target="../media/image211.png"/><Relationship Id="rId4" Type="http://schemas.openxmlformats.org/officeDocument/2006/relationships/image" Target="../media/image18.svg"/><Relationship Id="rId9" Type="http://schemas.openxmlformats.org/officeDocument/2006/relationships/image" Target="../media/image200.png"/><Relationship Id="rId1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WU PPT Wide Opt 4 - No Wordmark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717" y="1308172"/>
            <a:ext cx="8463283" cy="7958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MODEL-BASED INVERSION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721" y="2492632"/>
            <a:ext cx="8463282" cy="53561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Lee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November 29th, 2022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85E1-23DE-1E04-B789-748FE2E6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Challenge – Shifting Image Plane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75827-C993-EE5F-6274-9A62DE6C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CDB00871-EA76-9625-358F-70979953D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" y="833994"/>
            <a:ext cx="7315200" cy="2559188"/>
          </a:xfrm>
          <a:prstGeom prst="rect">
            <a:avLst/>
          </a:prstGeom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053F53C-DBC9-9C3F-1F56-6FD073874942}"/>
              </a:ext>
            </a:extLst>
          </p:cNvPr>
          <p:cNvGrpSpPr/>
          <p:nvPr/>
        </p:nvGrpSpPr>
        <p:grpSpPr>
          <a:xfrm>
            <a:off x="1958340" y="1463040"/>
            <a:ext cx="5299710" cy="953929"/>
            <a:chOff x="1958340" y="1463040"/>
            <a:chExt cx="5519956" cy="953929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90031D4-B013-C0A7-C189-DDA1543E8D63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4178989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F53BBCF-817D-121A-A4F5-5FFFD63327F3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5519956" cy="830104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4892504-CE2F-E684-134D-EEF57BF65CC6}"/>
                </a:ext>
              </a:extLst>
            </p:cNvPr>
            <p:cNvCxnSpPr>
              <a:cxnSpLocks/>
            </p:cNvCxnSpPr>
            <p:nvPr/>
          </p:nvCxnSpPr>
          <p:spPr>
            <a:xfrm>
              <a:off x="6137329" y="1463040"/>
              <a:ext cx="1340967" cy="95392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C4D381-8E95-F5F2-DAA0-ECDE8B204F58}"/>
                </a:ext>
              </a:extLst>
            </p:cNvPr>
            <p:cNvCxnSpPr>
              <a:cxnSpLocks/>
            </p:cNvCxnSpPr>
            <p:nvPr/>
          </p:nvCxnSpPr>
          <p:spPr>
            <a:xfrm>
              <a:off x="6137329" y="2234441"/>
              <a:ext cx="1338487" cy="2774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1961A8A-9A2B-207D-2E56-A57074241AA1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4180642" cy="7714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9EB732D-9182-401D-ED6F-473741DFC421}"/>
              </a:ext>
            </a:extLst>
          </p:cNvPr>
          <p:cNvGrpSpPr/>
          <p:nvPr/>
        </p:nvGrpSpPr>
        <p:grpSpPr>
          <a:xfrm>
            <a:off x="2506662" y="1976873"/>
            <a:ext cx="4746626" cy="420088"/>
            <a:chOff x="2506662" y="1976873"/>
            <a:chExt cx="4746626" cy="420088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6F8058E-964F-C556-5018-19229688477E}"/>
                </a:ext>
              </a:extLst>
            </p:cNvPr>
            <p:cNvCxnSpPr>
              <a:cxnSpLocks/>
            </p:cNvCxnSpPr>
            <p:nvPr/>
          </p:nvCxnSpPr>
          <p:spPr>
            <a:xfrm>
              <a:off x="2516188" y="2329598"/>
              <a:ext cx="3460750" cy="67363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9D6BA27-FFBE-9051-3177-74AC6BD74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6662" y="1990334"/>
              <a:ext cx="4737100" cy="326637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DDAC1F5-CA12-6DDA-BA04-7FCE3A0FE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0588" y="1990335"/>
              <a:ext cx="1276350" cy="397101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41A00F2-C54B-5DF0-DCE4-A6FB5F71733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1977707"/>
              <a:ext cx="1276350" cy="12461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09952C-10CF-2CC3-F94A-5D2763A62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188" y="1976873"/>
              <a:ext cx="3467100" cy="352725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065699-B872-586B-3447-ED7E6703B080}"/>
              </a:ext>
            </a:extLst>
          </p:cNvPr>
          <p:cNvSpPr txBox="1"/>
          <p:nvPr/>
        </p:nvSpPr>
        <p:spPr>
          <a:xfrm>
            <a:off x="1501665" y="171055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A1D9BF9-D6F9-E401-F132-A0B5794067F4}"/>
              </a:ext>
            </a:extLst>
          </p:cNvPr>
          <p:cNvSpPr txBox="1"/>
          <p:nvPr/>
        </p:nvSpPr>
        <p:spPr>
          <a:xfrm>
            <a:off x="842962" y="3638628"/>
            <a:ext cx="4032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Ray optics</a:t>
            </a:r>
          </a:p>
          <a:p>
            <a:pPr marL="285750" indent="-285750">
              <a:buFontTx/>
              <a:buChar char="-"/>
            </a:pPr>
            <a:r>
              <a:rPr lang="en-US" dirty="0"/>
              <a:t>Points in the object plane get focused</a:t>
            </a:r>
            <a:br>
              <a:rPr lang="en-US" dirty="0"/>
            </a:br>
            <a:r>
              <a:rPr lang="en-US" dirty="0"/>
              <a:t>onto the image plane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7E6546-D039-2329-99F9-174BE523930C}"/>
              </a:ext>
            </a:extLst>
          </p:cNvPr>
          <p:cNvSpPr txBox="1"/>
          <p:nvPr/>
        </p:nvSpPr>
        <p:spPr>
          <a:xfrm>
            <a:off x="2447870" y="3368794"/>
            <a:ext cx="330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about non-planar objects?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E826A00-A2BE-D570-3347-BEDAC686B0B9}"/>
              </a:ext>
            </a:extLst>
          </p:cNvPr>
          <p:cNvGrpSpPr/>
          <p:nvPr/>
        </p:nvGrpSpPr>
        <p:grpSpPr>
          <a:xfrm>
            <a:off x="5773795" y="1227873"/>
            <a:ext cx="2913006" cy="2510253"/>
            <a:chOff x="5773795" y="1227873"/>
            <a:chExt cx="2913006" cy="2510253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9DD3CF8-AB50-7696-C668-F20751213E68}"/>
                </a:ext>
              </a:extLst>
            </p:cNvPr>
            <p:cNvCxnSpPr/>
            <p:nvPr/>
          </p:nvCxnSpPr>
          <p:spPr>
            <a:xfrm>
              <a:off x="7048500" y="1227873"/>
              <a:ext cx="0" cy="220345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290886-E8E9-3B11-B52A-63631BC1AC25}"/>
                </a:ext>
              </a:extLst>
            </p:cNvPr>
            <p:cNvSpPr txBox="1"/>
            <p:nvPr/>
          </p:nvSpPr>
          <p:spPr>
            <a:xfrm>
              <a:off x="5773795" y="3368794"/>
              <a:ext cx="29130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Image plane shifts (slightly)!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67E24C0-29B3-F13B-4A02-63B2F2374D88}"/>
              </a:ext>
            </a:extLst>
          </p:cNvPr>
          <p:cNvSpPr txBox="1"/>
          <p:nvPr/>
        </p:nvSpPr>
        <p:spPr>
          <a:xfrm>
            <a:off x="5796785" y="3915627"/>
            <a:ext cx="29130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But there are even bigger problems than that…</a:t>
            </a:r>
          </a:p>
        </p:txBody>
      </p:sp>
    </p:spTree>
    <p:extLst>
      <p:ext uri="{BB962C8B-B14F-4D97-AF65-F5344CB8AC3E}">
        <p14:creationId xmlns:p14="http://schemas.microsoft.com/office/powerpoint/2010/main" val="154137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2" grpId="0"/>
      <p:bldP spid="42" grpId="1"/>
      <p:bldP spid="47" grpId="0"/>
      <p:bldP spid="4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5BD8F-5E42-31C9-2920-40751C591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Challenge – Lateral Shifts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7DA882-3574-2CF7-86BB-74F7ECF2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767FB21-435A-EA12-EB4D-265FCDA05541}"/>
              </a:ext>
            </a:extLst>
          </p:cNvPr>
          <p:cNvGrpSpPr/>
          <p:nvPr/>
        </p:nvGrpSpPr>
        <p:grpSpPr>
          <a:xfrm>
            <a:off x="822325" y="914888"/>
            <a:ext cx="7499349" cy="2559188"/>
            <a:chOff x="907257" y="1359774"/>
            <a:chExt cx="7499349" cy="255918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94ABDE53-E521-ECCC-AD64-7640642B2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4400" y="1359774"/>
              <a:ext cx="7315200" cy="255918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99E9097-0662-FDE6-44C5-5586AC10EC5A}"/>
                </a:ext>
              </a:extLst>
            </p:cNvPr>
            <p:cNvSpPr/>
            <p:nvPr/>
          </p:nvSpPr>
          <p:spPr>
            <a:xfrm>
              <a:off x="907257" y="1912620"/>
              <a:ext cx="1600200" cy="110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816832-F78E-549F-0066-3E5C992DAB88}"/>
                </a:ext>
              </a:extLst>
            </p:cNvPr>
            <p:cNvSpPr/>
            <p:nvPr/>
          </p:nvSpPr>
          <p:spPr>
            <a:xfrm>
              <a:off x="1580357" y="2153920"/>
              <a:ext cx="927100" cy="1104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9FCD24-914C-59C3-B761-C1D9E5388C09}"/>
                </a:ext>
              </a:extLst>
            </p:cNvPr>
            <p:cNvSpPr/>
            <p:nvPr/>
          </p:nvSpPr>
          <p:spPr>
            <a:xfrm>
              <a:off x="2272507" y="3467894"/>
              <a:ext cx="927100" cy="363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79CAFEF-24E1-A4BD-AE69-872930FA3875}"/>
                </a:ext>
              </a:extLst>
            </p:cNvPr>
            <p:cNvSpPr/>
            <p:nvPr/>
          </p:nvSpPr>
          <p:spPr>
            <a:xfrm>
              <a:off x="6965157" y="3470292"/>
              <a:ext cx="927100" cy="363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109C94F-7530-5D95-F9D7-1C8FCFE7C2AA}"/>
                </a:ext>
              </a:extLst>
            </p:cNvPr>
            <p:cNvSpPr/>
            <p:nvPr/>
          </p:nvSpPr>
          <p:spPr>
            <a:xfrm>
              <a:off x="5681664" y="3463942"/>
              <a:ext cx="927100" cy="363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95BFE47-6106-93CD-DC52-DDDC0C5F23F6}"/>
                    </a:ext>
                  </a:extLst>
                </p:cNvPr>
                <p:cNvSpPr txBox="1"/>
                <p:nvPr/>
              </p:nvSpPr>
              <p:spPr>
                <a:xfrm>
                  <a:off x="2189956" y="3403987"/>
                  <a:ext cx="144383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=−500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895BFE47-6106-93CD-DC52-DDDC0C5F2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9956" y="3403987"/>
                  <a:ext cx="1443833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4DED08-43B3-2E8E-7ADB-03CABA0A5D7F}"/>
                    </a:ext>
                  </a:extLst>
                </p:cNvPr>
                <p:cNvSpPr txBox="1"/>
                <p:nvPr/>
              </p:nvSpPr>
              <p:spPr>
                <a:xfrm>
                  <a:off x="5461002" y="3405889"/>
                  <a:ext cx="141843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14DED08-43B3-2E8E-7ADB-03CABA0A5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1002" y="3405889"/>
                  <a:ext cx="1418430" cy="33855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13FDD43-D81B-DAFE-6C7C-3B6C8CD55D98}"/>
                    </a:ext>
                  </a:extLst>
                </p:cNvPr>
                <p:cNvSpPr txBox="1"/>
                <p:nvPr/>
              </p:nvSpPr>
              <p:spPr>
                <a:xfrm>
                  <a:off x="6884193" y="3403987"/>
                  <a:ext cx="15224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88.24 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13FDD43-D81B-DAFE-6C7C-3B6C8CD55D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4193" y="3403987"/>
                  <a:ext cx="1522413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ACCE05E-9746-EE3A-9C40-1017EFEB8A21}"/>
              </a:ext>
            </a:extLst>
          </p:cNvPr>
          <p:cNvGrpSpPr/>
          <p:nvPr/>
        </p:nvGrpSpPr>
        <p:grpSpPr>
          <a:xfrm>
            <a:off x="749298" y="1525202"/>
            <a:ext cx="1251745" cy="881765"/>
            <a:chOff x="749298" y="1525202"/>
            <a:chExt cx="1251745" cy="881765"/>
          </a:xfrm>
        </p:grpSpPr>
        <p:sp>
          <p:nvSpPr>
            <p:cNvPr id="25" name="Left Bracket 24">
              <a:extLst>
                <a:ext uri="{FF2B5EF4-FFF2-40B4-BE49-F238E27FC236}">
                  <a16:creationId xmlns:a16="http://schemas.microsoft.com/office/drawing/2014/main" id="{B247EBA8-5B34-5EDF-11BB-12740E950C1E}"/>
                </a:ext>
              </a:extLst>
            </p:cNvPr>
            <p:cNvSpPr/>
            <p:nvPr/>
          </p:nvSpPr>
          <p:spPr>
            <a:xfrm>
              <a:off x="1745458" y="1525202"/>
              <a:ext cx="255585" cy="881765"/>
            </a:xfrm>
            <a:prstGeom prst="leftBracket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DC4C53-00DB-89AD-2DF2-1DB53635ED05}"/>
                </a:ext>
              </a:extLst>
            </p:cNvPr>
            <p:cNvSpPr txBox="1"/>
            <p:nvPr/>
          </p:nvSpPr>
          <p:spPr>
            <a:xfrm>
              <a:off x="749298" y="1752206"/>
              <a:ext cx="1092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Units: mm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AEA64A-57B8-421A-FAC8-7D5513DC6D22}"/>
              </a:ext>
            </a:extLst>
          </p:cNvPr>
          <p:cNvGrpSpPr/>
          <p:nvPr/>
        </p:nvGrpSpPr>
        <p:grpSpPr>
          <a:xfrm>
            <a:off x="7962110" y="1904400"/>
            <a:ext cx="1256109" cy="881765"/>
            <a:chOff x="7962110" y="1904400"/>
            <a:chExt cx="1256109" cy="881765"/>
          </a:xfrm>
        </p:grpSpPr>
        <p:sp>
          <p:nvSpPr>
            <p:cNvPr id="27" name="Left Bracket 26">
              <a:extLst>
                <a:ext uri="{FF2B5EF4-FFF2-40B4-BE49-F238E27FC236}">
                  <a16:creationId xmlns:a16="http://schemas.microsoft.com/office/drawing/2014/main" id="{21FFFEC1-5BB1-5680-99D1-0408D1E173F5}"/>
                </a:ext>
              </a:extLst>
            </p:cNvPr>
            <p:cNvSpPr/>
            <p:nvPr/>
          </p:nvSpPr>
          <p:spPr>
            <a:xfrm rot="10800000">
              <a:off x="7962110" y="1904400"/>
              <a:ext cx="255585" cy="881765"/>
            </a:xfrm>
            <a:prstGeom prst="leftBracket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DE49F8A-894D-C4F2-EE77-BC79FF5FC82B}"/>
                </a:ext>
              </a:extLst>
            </p:cNvPr>
            <p:cNvSpPr txBox="1"/>
            <p:nvPr/>
          </p:nvSpPr>
          <p:spPr>
            <a:xfrm>
              <a:off x="8125223" y="2093286"/>
              <a:ext cx="10929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F0000"/>
                  </a:solidFill>
                </a:rPr>
                <a:t>Units: mm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F85399B-BCBB-D0B2-F063-40777BE1F737}"/>
              </a:ext>
            </a:extLst>
          </p:cNvPr>
          <p:cNvGrpSpPr/>
          <p:nvPr/>
        </p:nvGrpSpPr>
        <p:grpSpPr>
          <a:xfrm>
            <a:off x="1443832" y="1897186"/>
            <a:ext cx="6700836" cy="571793"/>
            <a:chOff x="1443832" y="1897186"/>
            <a:chExt cx="6700836" cy="571793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7FEA521-452A-BAB1-3C66-985EF9512D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2525" y="2130425"/>
              <a:ext cx="4743450" cy="0"/>
            </a:xfrm>
            <a:prstGeom prst="straightConnector1">
              <a:avLst/>
            </a:prstGeom>
            <a:ln w="28575">
              <a:solidFill>
                <a:srgbClr val="009F00"/>
              </a:solidFill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E2C34BA-5929-1FB3-A7A6-CEB0B95B990F}"/>
                    </a:ext>
                  </a:extLst>
                </p:cNvPr>
                <p:cNvSpPr txBox="1"/>
                <p:nvPr/>
              </p:nvSpPr>
              <p:spPr>
                <a:xfrm>
                  <a:off x="1443832" y="1966085"/>
                  <a:ext cx="144383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</a:rPr>
                          <m:t>(0, 0)</m:t>
                        </m:r>
                      </m:oMath>
                    </m:oMathPara>
                  </a14:m>
                  <a:endParaRPr lang="en-US" sz="1600" dirty="0">
                    <a:solidFill>
                      <a:srgbClr val="009F00"/>
                    </a:solidFill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9E2C34BA-5929-1FB3-A7A6-CEB0B95B99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3832" y="1966085"/>
                  <a:ext cx="1443833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E822EFF-02EB-A71E-379B-80714E67173B}"/>
                    </a:ext>
                  </a:extLst>
                </p:cNvPr>
                <p:cNvSpPr txBox="1"/>
                <p:nvPr/>
              </p:nvSpPr>
              <p:spPr>
                <a:xfrm>
                  <a:off x="6700835" y="1897186"/>
                  <a:ext cx="144383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</a:rPr>
                          <m:t>(0, 0)</m:t>
                        </m:r>
                      </m:oMath>
                    </m:oMathPara>
                  </a14:m>
                  <a:endParaRPr lang="en-US" sz="1600" dirty="0">
                    <a:solidFill>
                      <a:srgbClr val="009F00"/>
                    </a:solidFill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E822EFF-02EB-A71E-379B-80714E671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0835" y="1897186"/>
                  <a:ext cx="1443833" cy="338554"/>
                </a:xfrm>
                <a:prstGeom prst="rect">
                  <a:avLst/>
                </a:prstGeom>
                <a:blipFill>
                  <a:blip r:embed="rId8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E4D6EF8-C91F-71DB-E478-7E972604BF1C}"/>
                    </a:ext>
                  </a:extLst>
                </p:cNvPr>
                <p:cNvSpPr txBox="1"/>
                <p:nvPr/>
              </p:nvSpPr>
              <p:spPr>
                <a:xfrm>
                  <a:off x="2979139" y="2130425"/>
                  <a:ext cx="205641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</a:rPr>
                          <m:t>𝑂𝑃𝐿</m:t>
                        </m:r>
                        <m:r>
                          <a:rPr lang="en-US" sz="1600" b="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≈588.235 </m:t>
                        </m:r>
                        <m:r>
                          <a:rPr lang="en-US" sz="1600" b="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US" sz="1600" dirty="0">
                    <a:solidFill>
                      <a:srgbClr val="009F00"/>
                    </a:solidFill>
                  </a:endParaRPr>
                </a:p>
              </p:txBody>
            </p:sp>
          </mc:Choice>
          <mc:Fallback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E4D6EF8-C91F-71DB-E478-7E972604BF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79139" y="2130425"/>
                  <a:ext cx="2056411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9DADEB6-537C-4EE4-5274-670D548C6CA9}"/>
              </a:ext>
            </a:extLst>
          </p:cNvPr>
          <p:cNvGrpSpPr/>
          <p:nvPr/>
        </p:nvGrpSpPr>
        <p:grpSpPr>
          <a:xfrm>
            <a:off x="1443832" y="1577520"/>
            <a:ext cx="6978252" cy="897591"/>
            <a:chOff x="1443832" y="1577520"/>
            <a:chExt cx="6978252" cy="897591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B687909D-7996-7E44-45DB-09998C309AE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22525" y="1774826"/>
              <a:ext cx="4743450" cy="477837"/>
            </a:xfrm>
            <a:prstGeom prst="straightConnector1">
              <a:avLst/>
            </a:prstGeom>
            <a:ln w="28575">
              <a:solidFill>
                <a:srgbClr val="009CFF"/>
              </a:solidFill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DAF663-819F-B0A9-F0BA-A8A97C008676}"/>
                    </a:ext>
                  </a:extLst>
                </p:cNvPr>
                <p:cNvSpPr txBox="1"/>
                <p:nvPr/>
              </p:nvSpPr>
              <p:spPr>
                <a:xfrm>
                  <a:off x="1443832" y="1594252"/>
                  <a:ext cx="144383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</a:rPr>
                          <m:t>(2, 0)</m:t>
                        </m:r>
                      </m:oMath>
                    </m:oMathPara>
                  </a14:m>
                  <a:endParaRPr lang="en-US" sz="1600" dirty="0">
                    <a:solidFill>
                      <a:srgbClr val="009CFF"/>
                    </a:solidFill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FDAF663-819F-B0A9-F0BA-A8A97C0086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3832" y="1594252"/>
                  <a:ext cx="1443833" cy="338554"/>
                </a:xfrm>
                <a:prstGeom prst="rect">
                  <a:avLst/>
                </a:prstGeom>
                <a:blipFill>
                  <a:blip r:embed="rId10"/>
                  <a:stretch>
                    <a:fillRect b="-1090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362F6EF-6611-9DEB-66C6-F69D0955FFD4}"/>
                    </a:ext>
                  </a:extLst>
                </p:cNvPr>
                <p:cNvSpPr txBox="1"/>
                <p:nvPr/>
              </p:nvSpPr>
              <p:spPr>
                <a:xfrm>
                  <a:off x="6978251" y="2136557"/>
                  <a:ext cx="144383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</a:rPr>
                          <m:t>(−0.353, 0)</m:t>
                        </m:r>
                      </m:oMath>
                    </m:oMathPara>
                  </a14:m>
                  <a:endParaRPr lang="en-US" sz="1600" dirty="0">
                    <a:solidFill>
                      <a:srgbClr val="009CFF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362F6EF-6611-9DEB-66C6-F69D0955F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78251" y="2136557"/>
                  <a:ext cx="1443833" cy="338554"/>
                </a:xfrm>
                <a:prstGeom prst="rect">
                  <a:avLst/>
                </a:prstGeom>
                <a:blipFill>
                  <a:blip r:embed="rId11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F66AC-67AE-7CB4-BF94-DF9F2A6533CE}"/>
                    </a:ext>
                  </a:extLst>
                </p:cNvPr>
                <p:cNvSpPr txBox="1"/>
                <p:nvPr/>
              </p:nvSpPr>
              <p:spPr>
                <a:xfrm rot="341183">
                  <a:off x="3048602" y="1577520"/>
                  <a:ext cx="205641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</a:rPr>
                          <m:t>𝑂𝑃𝐿</m:t>
                        </m:r>
                        <m:r>
                          <a:rPr lang="en-US" sz="1600" b="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≈588.240 </m:t>
                        </m:r>
                        <m:r>
                          <a:rPr lang="en-US" sz="1600" b="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𝑚𝑚</m:t>
                        </m:r>
                      </m:oMath>
                    </m:oMathPara>
                  </a14:m>
                  <a:endParaRPr lang="en-US" sz="1600" dirty="0">
                    <a:solidFill>
                      <a:srgbClr val="009CFF"/>
                    </a:solidFill>
                  </a:endParaRPr>
                </a:p>
              </p:txBody>
            </p:sp>
          </mc:Choice>
          <mc:Fallback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F66AC-67AE-7CB4-BF94-DF9F2A6533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341183">
                  <a:off x="3048602" y="1577520"/>
                  <a:ext cx="2056411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C86982-622A-946F-0A18-D5FF1A149540}"/>
                  </a:ext>
                </a:extLst>
              </p:cNvPr>
              <p:cNvSpPr txBox="1"/>
              <p:nvPr/>
            </p:nvSpPr>
            <p:spPr>
              <a:xfrm>
                <a:off x="2014396" y="3275442"/>
                <a:ext cx="25244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OPL difference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≈4.7 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C86982-622A-946F-0A18-D5FF1A149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396" y="3275442"/>
                <a:ext cx="2524409" cy="369332"/>
              </a:xfrm>
              <a:prstGeom prst="rect">
                <a:avLst/>
              </a:prstGeom>
              <a:blipFill>
                <a:blip r:embed="rId13"/>
                <a:stretch>
                  <a:fillRect l="-192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62DE46FD-4F93-B356-7618-764910D8C5BD}"/>
              </a:ext>
            </a:extLst>
          </p:cNvPr>
          <p:cNvSpPr txBox="1"/>
          <p:nvPr/>
        </p:nvSpPr>
        <p:spPr>
          <a:xfrm>
            <a:off x="4390091" y="3283201"/>
            <a:ext cx="168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Wingdings" panose="05000000000000000000" pitchFamily="2" charset="2"/>
              </a:rPr>
              <a:t> </a:t>
            </a:r>
            <a:r>
              <a:rPr lang="en-US" dirty="0"/>
              <a:t>Small, right?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1E86F8C-1895-F98F-75D5-2B0A143A24AA}"/>
              </a:ext>
            </a:extLst>
          </p:cNvPr>
          <p:cNvSpPr txBox="1"/>
          <p:nvPr/>
        </p:nvSpPr>
        <p:spPr>
          <a:xfrm>
            <a:off x="4654692" y="3535278"/>
            <a:ext cx="395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compared to an optical wavelength!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DF005C-53D5-4CA7-BDDF-655E71EC3086}"/>
              </a:ext>
            </a:extLst>
          </p:cNvPr>
          <p:cNvGrpSpPr/>
          <p:nvPr/>
        </p:nvGrpSpPr>
        <p:grpSpPr>
          <a:xfrm>
            <a:off x="2896586" y="2343497"/>
            <a:ext cx="2138963" cy="593712"/>
            <a:chOff x="2896586" y="2343497"/>
            <a:chExt cx="2138963" cy="59371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22E61B6-9771-DA4A-EF3C-5325A4E91B7B}"/>
                    </a:ext>
                  </a:extLst>
                </p:cNvPr>
                <p:cNvSpPr txBox="1"/>
                <p:nvPr/>
              </p:nvSpPr>
              <p:spPr>
                <a:xfrm>
                  <a:off x="2937861" y="2598655"/>
                  <a:ext cx="205641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𝑂𝑃𝐿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𝐷𝑒𝑝𝑡h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oMath>
                    </m:oMathPara>
                  </a14:m>
                  <a:endParaRPr 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922E61B6-9771-DA4A-EF3C-5325A4E91B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7861" y="2598655"/>
                  <a:ext cx="2056411" cy="338554"/>
                </a:xfrm>
                <a:prstGeom prst="rect">
                  <a:avLst/>
                </a:prstGeom>
                <a:blipFill>
                  <a:blip r:embed="rId14"/>
                  <a:stretch>
                    <a:fillRect b="-89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Right Bracket 40">
              <a:extLst>
                <a:ext uri="{FF2B5EF4-FFF2-40B4-BE49-F238E27FC236}">
                  <a16:creationId xmlns:a16="http://schemas.microsoft.com/office/drawing/2014/main" id="{E65B145F-FFA6-D065-54C6-DD1FB3E2F6C6}"/>
                </a:ext>
              </a:extLst>
            </p:cNvPr>
            <p:cNvSpPr/>
            <p:nvPr/>
          </p:nvSpPr>
          <p:spPr>
            <a:xfrm rot="5400000">
              <a:off x="3840585" y="1399498"/>
              <a:ext cx="250965" cy="2138963"/>
            </a:xfrm>
            <a:prstGeom prst="rightBracket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38C7A8-D950-C95C-6D00-1710E4E92BBE}"/>
                  </a:ext>
                </a:extLst>
              </p:cNvPr>
              <p:cNvSpPr txBox="1"/>
              <p:nvPr/>
            </p:nvSpPr>
            <p:spPr>
              <a:xfrm>
                <a:off x="4654692" y="3827500"/>
                <a:ext cx="39535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At </a:t>
                </a:r>
                <a14:m>
                  <m:oMath xmlns:m="http://schemas.openxmlformats.org/officeDocument/2006/math">
                    <m:r>
                      <a:rPr lang="el-GR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854 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𝑛𝑚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4.7 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5.5</m:t>
                    </m:r>
                    <m:r>
                      <a:rPr lang="el-GR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!</a:t>
                </a: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938C7A8-D950-C95C-6D00-1710E4E92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692" y="3827500"/>
                <a:ext cx="3953528" cy="369332"/>
              </a:xfrm>
              <a:prstGeom prst="rect">
                <a:avLst/>
              </a:prstGeom>
              <a:blipFill>
                <a:blip r:embed="rId15"/>
                <a:stretch>
                  <a:fillRect l="-1389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0D311-4991-7AB4-89EE-DFCB5605A12E}"/>
                  </a:ext>
                </a:extLst>
              </p:cNvPr>
              <p:cNvSpPr txBox="1"/>
              <p:nvPr/>
            </p:nvSpPr>
            <p:spPr>
              <a:xfrm>
                <a:off x="2871047" y="4121534"/>
                <a:ext cx="58514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Phase difference between paths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5.5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∙2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34.6 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𝑟𝑎𝑑𝑖𝑎𝑛𝑠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!</a:t>
                </a:r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300D311-4991-7AB4-89EE-DFCB5605A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047" y="4121534"/>
                <a:ext cx="5851416" cy="369332"/>
              </a:xfrm>
              <a:prstGeom prst="rect">
                <a:avLst/>
              </a:prstGeom>
              <a:blipFill>
                <a:blip r:embed="rId16"/>
                <a:stretch>
                  <a:fillRect l="-938" t="-8197" r="-729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558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8" grpId="0"/>
      <p:bldP spid="38" grpId="1"/>
      <p:bldP spid="39" grpId="0"/>
      <p:bldP spid="39" grpId="1"/>
      <p:bldP spid="43" grpId="0"/>
      <p:bldP spid="43" grpId="1"/>
      <p:bldP spid="44" grpId="0"/>
      <p:bldP spid="4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25BD4-76A4-E39B-C0CA-59391FB4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– Lateral Shifts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80C3DC-4E0B-CF8E-5D19-E5EBF76B1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8E10958-5990-6D73-0424-095A711AC9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436" y="857250"/>
            <a:ext cx="7647128" cy="3803650"/>
          </a:xfrm>
        </p:spPr>
      </p:pic>
    </p:spTree>
    <p:extLst>
      <p:ext uri="{BB962C8B-B14F-4D97-AF65-F5344CB8AC3E}">
        <p14:creationId xmlns:p14="http://schemas.microsoft.com/office/powerpoint/2010/main" val="2144743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06675-9546-FE96-BD92-7A39C41A0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– Phase Wrapping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C3CD0E-2228-C13D-220E-F1E11821BF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0704" y="754619"/>
            <a:ext cx="7022592" cy="219456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A3BE5E-3717-A296-DD15-20EBF3F2F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58796F-AAEA-FCBA-3FEB-F7C0E3EC77A0}"/>
                  </a:ext>
                </a:extLst>
              </p:cNvPr>
              <p:cNvSpPr txBox="1"/>
              <p:nvPr/>
            </p:nvSpPr>
            <p:spPr>
              <a:xfrm>
                <a:off x="944880" y="2812018"/>
                <a:ext cx="777240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Phase shift periodic with period </a:t>
                </a:r>
                <a14:m>
                  <m:oMath xmlns:m="http://schemas.openxmlformats.org/officeDocument/2006/math">
                    <m:r>
                      <a:rPr lang="el-GR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given phase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US" dirty="0"/>
                  <a:t> corresponds to multiple OPLs, making OPL/distance ambiguous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358796F-AAEA-FCBA-3FEB-F7C0E3EC77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2812018"/>
                <a:ext cx="7772400" cy="646331"/>
              </a:xfrm>
              <a:prstGeom prst="rect">
                <a:avLst/>
              </a:prstGeom>
              <a:blipFill>
                <a:blip r:embed="rId4"/>
                <a:stretch>
                  <a:fillRect l="-62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28A679-7EA9-B9EF-9AB7-6BC48E877907}"/>
                  </a:ext>
                </a:extLst>
              </p:cNvPr>
              <p:cNvSpPr txBox="1"/>
              <p:nvPr/>
            </p:nvSpPr>
            <p:spPr>
              <a:xfrm>
                <a:off x="944880" y="4242477"/>
                <a:ext cx="7520940" cy="50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corresponds to OPLs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den>
                        </m:f>
                        <m: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l-GR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≥0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28A679-7EA9-B9EF-9AB7-6BC48E877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4242477"/>
                <a:ext cx="7520940" cy="505138"/>
              </a:xfrm>
              <a:prstGeom prst="rect">
                <a:avLst/>
              </a:prstGeom>
              <a:blipFill>
                <a:blip r:embed="rId5"/>
                <a:stretch>
                  <a:fillRect l="-162" t="-78313" b="-126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AD5974-B2B9-2062-407B-B51210545BC4}"/>
                  </a:ext>
                </a:extLst>
              </p:cNvPr>
              <p:cNvSpPr txBox="1"/>
              <p:nvPr/>
            </p:nvSpPr>
            <p:spPr>
              <a:xfrm>
                <a:off x="944880" y="3853496"/>
                <a:ext cx="72542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usually small </a:t>
                </a:r>
                <a:r>
                  <a:rPr 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 depth range severely limited (without unwrapping, </a:t>
                </a:r>
                <a:r>
                  <a:rPr lang="en-US" dirty="0" err="1">
                    <a:solidFill>
                      <a:srgbClr val="FF0000"/>
                    </a:solidFill>
                    <a:sym typeface="Wingdings" panose="05000000000000000000" pitchFamily="2" charset="2"/>
                  </a:rPr>
                  <a:t>etc</a:t>
                </a:r>
                <a:r>
                  <a:rPr lang="en-US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FAD5974-B2B9-2062-407B-B51210545B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880" y="3853496"/>
                <a:ext cx="7254240" cy="369332"/>
              </a:xfrm>
              <a:prstGeom prst="rect">
                <a:avLst/>
              </a:prstGeom>
              <a:blipFill>
                <a:blip r:embed="rId6"/>
                <a:stretch>
                  <a:fillRect t="-983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1BF1F8-362F-B33F-4142-BB6125FF705D}"/>
                  </a:ext>
                </a:extLst>
              </p:cNvPr>
              <p:cNvSpPr txBox="1"/>
              <p:nvPr/>
            </p:nvSpPr>
            <p:spPr>
              <a:xfrm>
                <a:off x="1310640" y="3489706"/>
                <a:ext cx="57531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Example:</a:t>
                </a:r>
                <a:r>
                  <a:rPr lang="en-US" sz="1400" dirty="0"/>
                  <a:t> Cannot tell the difference between distances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0.1</m:t>
                    </m:r>
                    <m:r>
                      <a:rPr lang="el-GR" sz="1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0.1</m:t>
                    </m:r>
                    <m:r>
                      <a:rPr lang="el-GR" sz="1400" b="0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+5</m:t>
                    </m:r>
                    <m:r>
                      <a:rPr lang="el-GR" sz="1400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11BF1F8-362F-B33F-4142-BB6125FF70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640" y="3489706"/>
                <a:ext cx="5753100" cy="307777"/>
              </a:xfrm>
              <a:prstGeom prst="rect">
                <a:avLst/>
              </a:prstGeom>
              <a:blipFill>
                <a:blip r:embed="rId7"/>
                <a:stretch>
                  <a:fillRect l="-318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12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3" grpId="0"/>
      <p:bldP spid="13" grpId="1"/>
      <p:bldP spid="14" grpId="0"/>
      <p:bldP spid="14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7F018-745F-FED0-2B44-3EC39273B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– Surface Roughness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B5462-19F3-F366-9253-96EA94BFC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Surface roughness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causes issues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𝑂𝑃𝐿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≫</m:t>
                    </m:r>
                    <m:r>
                      <a:rPr lang="el-GR" sz="24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 phase fluctuates wildly</a:t>
                </a:r>
              </a:p>
              <a:p>
                <a:pPr lvl="1"/>
                <a:r>
                  <a:rPr lang="en-US" dirty="0">
                    <a:sym typeface="Wingdings" panose="05000000000000000000" pitchFamily="2" charset="2"/>
                  </a:rPr>
                  <a:t>Phase distribution looks like noise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DBB5462-19F3-F366-9253-96EA94BFC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1BFB1-4C39-5668-93AB-F6AB2B7E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E118D7B-CFA7-4E15-2EE6-0D0F65803813}"/>
              </a:ext>
            </a:extLst>
          </p:cNvPr>
          <p:cNvSpPr/>
          <p:nvPr/>
        </p:nvSpPr>
        <p:spPr>
          <a:xfrm>
            <a:off x="457200" y="2992941"/>
            <a:ext cx="8229600" cy="1667358"/>
          </a:xfrm>
          <a:custGeom>
            <a:avLst/>
            <a:gdLst>
              <a:gd name="connsiteX0" fmla="*/ 0 w 5257800"/>
              <a:gd name="connsiteY0" fmla="*/ 495300 h 1287780"/>
              <a:gd name="connsiteX1" fmla="*/ 541020 w 5257800"/>
              <a:gd name="connsiteY1" fmla="*/ 0 h 1287780"/>
              <a:gd name="connsiteX2" fmla="*/ 906780 w 5257800"/>
              <a:gd name="connsiteY2" fmla="*/ 647700 h 1287780"/>
              <a:gd name="connsiteX3" fmla="*/ 1348740 w 5257800"/>
              <a:gd name="connsiteY3" fmla="*/ 441960 h 1287780"/>
              <a:gd name="connsiteX4" fmla="*/ 1798320 w 5257800"/>
              <a:gd name="connsiteY4" fmla="*/ 502920 h 1287780"/>
              <a:gd name="connsiteX5" fmla="*/ 2148840 w 5257800"/>
              <a:gd name="connsiteY5" fmla="*/ 220980 h 1287780"/>
              <a:gd name="connsiteX6" fmla="*/ 2720340 w 5257800"/>
              <a:gd name="connsiteY6" fmla="*/ 777240 h 1287780"/>
              <a:gd name="connsiteX7" fmla="*/ 3238500 w 5257800"/>
              <a:gd name="connsiteY7" fmla="*/ 640080 h 1287780"/>
              <a:gd name="connsiteX8" fmla="*/ 3710940 w 5257800"/>
              <a:gd name="connsiteY8" fmla="*/ 838200 h 1287780"/>
              <a:gd name="connsiteX9" fmla="*/ 4450080 w 5257800"/>
              <a:gd name="connsiteY9" fmla="*/ 259080 h 1287780"/>
              <a:gd name="connsiteX10" fmla="*/ 5257800 w 5257800"/>
              <a:gd name="connsiteY10" fmla="*/ 853440 h 1287780"/>
              <a:gd name="connsiteX11" fmla="*/ 5257800 w 5257800"/>
              <a:gd name="connsiteY11" fmla="*/ 1287780 h 1287780"/>
              <a:gd name="connsiteX12" fmla="*/ 0 w 5257800"/>
              <a:gd name="connsiteY12" fmla="*/ 495300 h 1287780"/>
              <a:gd name="connsiteX0" fmla="*/ 0 w 5257800"/>
              <a:gd name="connsiteY0" fmla="*/ 495300 h 1287780"/>
              <a:gd name="connsiteX1" fmla="*/ 541020 w 5257800"/>
              <a:gd name="connsiteY1" fmla="*/ 0 h 1287780"/>
              <a:gd name="connsiteX2" fmla="*/ 1028700 w 5257800"/>
              <a:gd name="connsiteY2" fmla="*/ 365760 h 1287780"/>
              <a:gd name="connsiteX3" fmla="*/ 1348740 w 5257800"/>
              <a:gd name="connsiteY3" fmla="*/ 441960 h 1287780"/>
              <a:gd name="connsiteX4" fmla="*/ 1798320 w 5257800"/>
              <a:gd name="connsiteY4" fmla="*/ 502920 h 1287780"/>
              <a:gd name="connsiteX5" fmla="*/ 2148840 w 5257800"/>
              <a:gd name="connsiteY5" fmla="*/ 220980 h 1287780"/>
              <a:gd name="connsiteX6" fmla="*/ 2720340 w 5257800"/>
              <a:gd name="connsiteY6" fmla="*/ 777240 h 1287780"/>
              <a:gd name="connsiteX7" fmla="*/ 3238500 w 5257800"/>
              <a:gd name="connsiteY7" fmla="*/ 640080 h 1287780"/>
              <a:gd name="connsiteX8" fmla="*/ 3710940 w 5257800"/>
              <a:gd name="connsiteY8" fmla="*/ 838200 h 1287780"/>
              <a:gd name="connsiteX9" fmla="*/ 4450080 w 5257800"/>
              <a:gd name="connsiteY9" fmla="*/ 259080 h 1287780"/>
              <a:gd name="connsiteX10" fmla="*/ 5257800 w 5257800"/>
              <a:gd name="connsiteY10" fmla="*/ 853440 h 1287780"/>
              <a:gd name="connsiteX11" fmla="*/ 5257800 w 5257800"/>
              <a:gd name="connsiteY11" fmla="*/ 1287780 h 1287780"/>
              <a:gd name="connsiteX12" fmla="*/ 0 w 5257800"/>
              <a:gd name="connsiteY12" fmla="*/ 495300 h 1287780"/>
              <a:gd name="connsiteX0" fmla="*/ 0 w 5265420"/>
              <a:gd name="connsiteY0" fmla="*/ 1272540 h 1287780"/>
              <a:gd name="connsiteX1" fmla="*/ 548640 w 5265420"/>
              <a:gd name="connsiteY1" fmla="*/ 0 h 1287780"/>
              <a:gd name="connsiteX2" fmla="*/ 1036320 w 5265420"/>
              <a:gd name="connsiteY2" fmla="*/ 365760 h 1287780"/>
              <a:gd name="connsiteX3" fmla="*/ 1356360 w 5265420"/>
              <a:gd name="connsiteY3" fmla="*/ 441960 h 1287780"/>
              <a:gd name="connsiteX4" fmla="*/ 1805940 w 5265420"/>
              <a:gd name="connsiteY4" fmla="*/ 502920 h 1287780"/>
              <a:gd name="connsiteX5" fmla="*/ 2156460 w 5265420"/>
              <a:gd name="connsiteY5" fmla="*/ 220980 h 1287780"/>
              <a:gd name="connsiteX6" fmla="*/ 2727960 w 5265420"/>
              <a:gd name="connsiteY6" fmla="*/ 777240 h 1287780"/>
              <a:gd name="connsiteX7" fmla="*/ 3246120 w 5265420"/>
              <a:gd name="connsiteY7" fmla="*/ 640080 h 1287780"/>
              <a:gd name="connsiteX8" fmla="*/ 3718560 w 5265420"/>
              <a:gd name="connsiteY8" fmla="*/ 838200 h 1287780"/>
              <a:gd name="connsiteX9" fmla="*/ 4457700 w 5265420"/>
              <a:gd name="connsiteY9" fmla="*/ 259080 h 1287780"/>
              <a:gd name="connsiteX10" fmla="*/ 5265420 w 5265420"/>
              <a:gd name="connsiteY10" fmla="*/ 853440 h 1287780"/>
              <a:gd name="connsiteX11" fmla="*/ 5265420 w 5265420"/>
              <a:gd name="connsiteY11" fmla="*/ 1287780 h 1287780"/>
              <a:gd name="connsiteX12" fmla="*/ 0 w 5265420"/>
              <a:gd name="connsiteY12" fmla="*/ 1272540 h 1287780"/>
              <a:gd name="connsiteX0" fmla="*/ 0 w 5265420"/>
              <a:gd name="connsiteY0" fmla="*/ 1234440 h 1249680"/>
              <a:gd name="connsiteX1" fmla="*/ 236220 w 5265420"/>
              <a:gd name="connsiteY1" fmla="*/ 0 h 1249680"/>
              <a:gd name="connsiteX2" fmla="*/ 1036320 w 5265420"/>
              <a:gd name="connsiteY2" fmla="*/ 327660 h 1249680"/>
              <a:gd name="connsiteX3" fmla="*/ 1356360 w 5265420"/>
              <a:gd name="connsiteY3" fmla="*/ 403860 h 1249680"/>
              <a:gd name="connsiteX4" fmla="*/ 1805940 w 5265420"/>
              <a:gd name="connsiteY4" fmla="*/ 464820 h 1249680"/>
              <a:gd name="connsiteX5" fmla="*/ 2156460 w 5265420"/>
              <a:gd name="connsiteY5" fmla="*/ 182880 h 1249680"/>
              <a:gd name="connsiteX6" fmla="*/ 2727960 w 5265420"/>
              <a:gd name="connsiteY6" fmla="*/ 739140 h 1249680"/>
              <a:gd name="connsiteX7" fmla="*/ 3246120 w 5265420"/>
              <a:gd name="connsiteY7" fmla="*/ 601980 h 1249680"/>
              <a:gd name="connsiteX8" fmla="*/ 3718560 w 5265420"/>
              <a:gd name="connsiteY8" fmla="*/ 800100 h 1249680"/>
              <a:gd name="connsiteX9" fmla="*/ 4457700 w 5265420"/>
              <a:gd name="connsiteY9" fmla="*/ 220980 h 1249680"/>
              <a:gd name="connsiteX10" fmla="*/ 5265420 w 5265420"/>
              <a:gd name="connsiteY10" fmla="*/ 815340 h 1249680"/>
              <a:gd name="connsiteX11" fmla="*/ 5265420 w 5265420"/>
              <a:gd name="connsiteY11" fmla="*/ 1249680 h 1249680"/>
              <a:gd name="connsiteX12" fmla="*/ 0 w 5265420"/>
              <a:gd name="connsiteY12" fmla="*/ 1234440 h 1249680"/>
              <a:gd name="connsiteX0" fmla="*/ 0 w 5265420"/>
              <a:gd name="connsiteY0" fmla="*/ 1234440 h 1249680"/>
              <a:gd name="connsiteX1" fmla="*/ 236220 w 5265420"/>
              <a:gd name="connsiteY1" fmla="*/ 0 h 1249680"/>
              <a:gd name="connsiteX2" fmla="*/ 800100 w 5265420"/>
              <a:gd name="connsiteY2" fmla="*/ 792480 h 1249680"/>
              <a:gd name="connsiteX3" fmla="*/ 1356360 w 5265420"/>
              <a:gd name="connsiteY3" fmla="*/ 403860 h 1249680"/>
              <a:gd name="connsiteX4" fmla="*/ 1805940 w 5265420"/>
              <a:gd name="connsiteY4" fmla="*/ 464820 h 1249680"/>
              <a:gd name="connsiteX5" fmla="*/ 2156460 w 5265420"/>
              <a:gd name="connsiteY5" fmla="*/ 182880 h 1249680"/>
              <a:gd name="connsiteX6" fmla="*/ 2727960 w 5265420"/>
              <a:gd name="connsiteY6" fmla="*/ 739140 h 1249680"/>
              <a:gd name="connsiteX7" fmla="*/ 3246120 w 5265420"/>
              <a:gd name="connsiteY7" fmla="*/ 601980 h 1249680"/>
              <a:gd name="connsiteX8" fmla="*/ 3718560 w 5265420"/>
              <a:gd name="connsiteY8" fmla="*/ 800100 h 1249680"/>
              <a:gd name="connsiteX9" fmla="*/ 4457700 w 5265420"/>
              <a:gd name="connsiteY9" fmla="*/ 220980 h 1249680"/>
              <a:gd name="connsiteX10" fmla="*/ 5265420 w 5265420"/>
              <a:gd name="connsiteY10" fmla="*/ 815340 h 1249680"/>
              <a:gd name="connsiteX11" fmla="*/ 5265420 w 5265420"/>
              <a:gd name="connsiteY11" fmla="*/ 1249680 h 1249680"/>
              <a:gd name="connsiteX12" fmla="*/ 0 w 5265420"/>
              <a:gd name="connsiteY12" fmla="*/ 1234440 h 1249680"/>
              <a:gd name="connsiteX0" fmla="*/ 0 w 5265420"/>
              <a:gd name="connsiteY0" fmla="*/ 1051560 h 1066800"/>
              <a:gd name="connsiteX1" fmla="*/ 22860 w 5265420"/>
              <a:gd name="connsiteY1" fmla="*/ 30480 h 1066800"/>
              <a:gd name="connsiteX2" fmla="*/ 800100 w 5265420"/>
              <a:gd name="connsiteY2" fmla="*/ 609600 h 1066800"/>
              <a:gd name="connsiteX3" fmla="*/ 1356360 w 5265420"/>
              <a:gd name="connsiteY3" fmla="*/ 220980 h 1066800"/>
              <a:gd name="connsiteX4" fmla="*/ 1805940 w 5265420"/>
              <a:gd name="connsiteY4" fmla="*/ 281940 h 1066800"/>
              <a:gd name="connsiteX5" fmla="*/ 2156460 w 5265420"/>
              <a:gd name="connsiteY5" fmla="*/ 0 h 1066800"/>
              <a:gd name="connsiteX6" fmla="*/ 2727960 w 5265420"/>
              <a:gd name="connsiteY6" fmla="*/ 556260 h 1066800"/>
              <a:gd name="connsiteX7" fmla="*/ 3246120 w 5265420"/>
              <a:gd name="connsiteY7" fmla="*/ 419100 h 1066800"/>
              <a:gd name="connsiteX8" fmla="*/ 3718560 w 5265420"/>
              <a:gd name="connsiteY8" fmla="*/ 617220 h 1066800"/>
              <a:gd name="connsiteX9" fmla="*/ 4457700 w 5265420"/>
              <a:gd name="connsiteY9" fmla="*/ 38100 h 1066800"/>
              <a:gd name="connsiteX10" fmla="*/ 5265420 w 5265420"/>
              <a:gd name="connsiteY10" fmla="*/ 632460 h 1066800"/>
              <a:gd name="connsiteX11" fmla="*/ 5265420 w 5265420"/>
              <a:gd name="connsiteY11" fmla="*/ 1066800 h 1066800"/>
              <a:gd name="connsiteX12" fmla="*/ 0 w 5265420"/>
              <a:gd name="connsiteY12" fmla="*/ 1051560 h 1066800"/>
              <a:gd name="connsiteX0" fmla="*/ 0 w 5265420"/>
              <a:gd name="connsiteY0" fmla="*/ 1051560 h 1066800"/>
              <a:gd name="connsiteX1" fmla="*/ 3358 w 5265420"/>
              <a:gd name="connsiteY1" fmla="*/ 10979 h 1066800"/>
              <a:gd name="connsiteX2" fmla="*/ 800100 w 5265420"/>
              <a:gd name="connsiteY2" fmla="*/ 609600 h 1066800"/>
              <a:gd name="connsiteX3" fmla="*/ 1356360 w 5265420"/>
              <a:gd name="connsiteY3" fmla="*/ 220980 h 1066800"/>
              <a:gd name="connsiteX4" fmla="*/ 1805940 w 5265420"/>
              <a:gd name="connsiteY4" fmla="*/ 281940 h 1066800"/>
              <a:gd name="connsiteX5" fmla="*/ 2156460 w 5265420"/>
              <a:gd name="connsiteY5" fmla="*/ 0 h 1066800"/>
              <a:gd name="connsiteX6" fmla="*/ 2727960 w 5265420"/>
              <a:gd name="connsiteY6" fmla="*/ 556260 h 1066800"/>
              <a:gd name="connsiteX7" fmla="*/ 3246120 w 5265420"/>
              <a:gd name="connsiteY7" fmla="*/ 419100 h 1066800"/>
              <a:gd name="connsiteX8" fmla="*/ 3718560 w 5265420"/>
              <a:gd name="connsiteY8" fmla="*/ 617220 h 1066800"/>
              <a:gd name="connsiteX9" fmla="*/ 4457700 w 5265420"/>
              <a:gd name="connsiteY9" fmla="*/ 38100 h 1066800"/>
              <a:gd name="connsiteX10" fmla="*/ 5265420 w 5265420"/>
              <a:gd name="connsiteY10" fmla="*/ 632460 h 1066800"/>
              <a:gd name="connsiteX11" fmla="*/ 5265420 w 5265420"/>
              <a:gd name="connsiteY11" fmla="*/ 1066800 h 1066800"/>
              <a:gd name="connsiteX12" fmla="*/ 0 w 5265420"/>
              <a:gd name="connsiteY12" fmla="*/ 105156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5420" h="1066800">
                <a:moveTo>
                  <a:pt x="0" y="1051560"/>
                </a:moveTo>
                <a:cubicBezTo>
                  <a:pt x="1119" y="704700"/>
                  <a:pt x="2239" y="357839"/>
                  <a:pt x="3358" y="10979"/>
                </a:cubicBezTo>
                <a:lnTo>
                  <a:pt x="800100" y="609600"/>
                </a:lnTo>
                <a:lnTo>
                  <a:pt x="1356360" y="220980"/>
                </a:lnTo>
                <a:lnTo>
                  <a:pt x="1805940" y="281940"/>
                </a:lnTo>
                <a:lnTo>
                  <a:pt x="2156460" y="0"/>
                </a:lnTo>
                <a:lnTo>
                  <a:pt x="2727960" y="556260"/>
                </a:lnTo>
                <a:lnTo>
                  <a:pt x="3246120" y="419100"/>
                </a:lnTo>
                <a:lnTo>
                  <a:pt x="3718560" y="617220"/>
                </a:lnTo>
                <a:lnTo>
                  <a:pt x="4457700" y="38100"/>
                </a:lnTo>
                <a:lnTo>
                  <a:pt x="5265420" y="632460"/>
                </a:lnTo>
                <a:lnTo>
                  <a:pt x="5265420" y="1066800"/>
                </a:lnTo>
                <a:lnTo>
                  <a:pt x="0" y="105156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B62C2E0-2122-7FD6-6CC2-F52EE20CE7AB}"/>
              </a:ext>
            </a:extLst>
          </p:cNvPr>
          <p:cNvCxnSpPr>
            <a:cxnSpLocks/>
          </p:cNvCxnSpPr>
          <p:nvPr/>
        </p:nvCxnSpPr>
        <p:spPr>
          <a:xfrm>
            <a:off x="457200" y="3001899"/>
            <a:ext cx="82296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AD03439-1066-908D-ECDF-1BDE6FF3AEAF}"/>
              </a:ext>
            </a:extLst>
          </p:cNvPr>
          <p:cNvCxnSpPr>
            <a:cxnSpLocks/>
          </p:cNvCxnSpPr>
          <p:nvPr/>
        </p:nvCxnSpPr>
        <p:spPr>
          <a:xfrm>
            <a:off x="457200" y="3977259"/>
            <a:ext cx="8229600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7BDF4AD-C43E-AEFB-D1AB-2F44BF98F2C5}"/>
              </a:ext>
            </a:extLst>
          </p:cNvPr>
          <p:cNvCxnSpPr>
            <a:cxnSpLocks/>
          </p:cNvCxnSpPr>
          <p:nvPr/>
        </p:nvCxnSpPr>
        <p:spPr>
          <a:xfrm flipV="1">
            <a:off x="4745132" y="2992941"/>
            <a:ext cx="0" cy="984318"/>
          </a:xfrm>
          <a:prstGeom prst="straightConnector1">
            <a:avLst/>
          </a:prstGeom>
          <a:ln w="38100">
            <a:solidFill>
              <a:srgbClr val="009C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F3CD7E-5138-2905-B4AF-203B14A0754F}"/>
                  </a:ext>
                </a:extLst>
              </p:cNvPr>
              <p:cNvSpPr txBox="1"/>
              <p:nvPr/>
            </p:nvSpPr>
            <p:spPr>
              <a:xfrm>
                <a:off x="4745132" y="3090198"/>
                <a:ext cx="7827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009C00"/>
                          </a:solidFill>
                          <a:latin typeface="Cambria Math" panose="02040503050406030204" pitchFamily="18" charset="0"/>
                        </a:rPr>
                        <m:t>≫</m:t>
                      </m:r>
                      <m:r>
                        <a:rPr lang="el-GR" sz="2800" i="1" smtClean="0">
                          <a:solidFill>
                            <a:srgbClr val="009C0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</m:oMath>
                  </m:oMathPara>
                </a14:m>
                <a:endParaRPr lang="en-US" sz="2800" dirty="0">
                  <a:solidFill>
                    <a:srgbClr val="009C00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7F3CD7E-5138-2905-B4AF-203B14A07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132" y="3090198"/>
                <a:ext cx="7827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563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5BE6-7467-28EF-4A52-0304FA2C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– 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5EBA61-D1EA-670E-2312-AC2286E45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Depth ambiguity</a:t>
                </a:r>
              </a:p>
              <a:p>
                <a:pPr lvl="1"/>
                <a:r>
                  <a:rPr lang="en-US" sz="1600" dirty="0"/>
                  <a:t>Multiple distances can correspond to the same phase</a:t>
                </a:r>
              </a:p>
              <a:p>
                <a:r>
                  <a:rPr lang="en-US" sz="2000" dirty="0"/>
                  <a:t>Path length/phase variations</a:t>
                </a:r>
              </a:p>
              <a:p>
                <a:pPr lvl="1"/>
                <a:r>
                  <a:rPr lang="en-US" sz="1600" dirty="0"/>
                  <a:t>Object roughness </a:t>
                </a:r>
                <a:r>
                  <a:rPr lang="en-US" sz="1600" dirty="0">
                    <a:sym typeface="Wingdings" panose="05000000000000000000" pitchFamily="2" charset="2"/>
                  </a:rPr>
                  <a:t> Path length variations 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l-GR" sz="160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600" dirty="0"/>
                  <a:t> </a:t>
                </a:r>
                <a:r>
                  <a:rPr lang="en-US" sz="1600" dirty="0">
                    <a:sym typeface="Wingdings" panose="05000000000000000000" pitchFamily="2" charset="2"/>
                  </a:rPr>
                  <a:t> Wild phase variations</a:t>
                </a:r>
                <a:endParaRPr lang="en-US" sz="1800" dirty="0"/>
              </a:p>
              <a:p>
                <a:pPr lvl="1"/>
                <a:r>
                  <a:rPr lang="en-US" sz="1600" dirty="0"/>
                  <a:t>Lateral shifts</a:t>
                </a:r>
                <a:endParaRPr lang="en-US" sz="1400" dirty="0"/>
              </a:p>
              <a:p>
                <a:pPr lvl="1"/>
                <a:r>
                  <a:rPr lang="en-US" sz="1600" dirty="0"/>
                  <a:t>Shifting image plane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5EBA61-D1EA-670E-2312-AC2286E45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09978-0DD9-9FD0-3091-DA9A4648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1289F1-6751-2738-CF11-C474CE9B806C}"/>
              </a:ext>
            </a:extLst>
          </p:cNvPr>
          <p:cNvGrpSpPr/>
          <p:nvPr/>
        </p:nvGrpSpPr>
        <p:grpSpPr>
          <a:xfrm>
            <a:off x="1828800" y="2793778"/>
            <a:ext cx="5486400" cy="1935386"/>
            <a:chOff x="914400" y="833994"/>
            <a:chExt cx="7315200" cy="255918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EF6F75-F3DC-014E-A764-E3877FA19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4400" y="833994"/>
              <a:ext cx="7315200" cy="25591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07F340-68FB-077B-D6EA-374F58B212FF}"/>
                </a:ext>
              </a:extLst>
            </p:cNvPr>
            <p:cNvGrpSpPr/>
            <p:nvPr/>
          </p:nvGrpSpPr>
          <p:grpSpPr>
            <a:xfrm>
              <a:off x="1963103" y="1461598"/>
              <a:ext cx="5294948" cy="853931"/>
              <a:chOff x="1958340" y="3610896"/>
              <a:chExt cx="5294948" cy="85393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30BA761-D71F-F0A7-94FF-314C6FAFCD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8340" y="3610896"/>
                <a:ext cx="5294948" cy="79914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05A9351-9012-554A-59A9-FE28B6034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8388" y="3881406"/>
                <a:ext cx="4914900" cy="461963"/>
              </a:xfrm>
              <a:prstGeom prst="line">
                <a:avLst/>
              </a:prstGeom>
              <a:ln w="12700">
                <a:solidFill>
                  <a:srgbClr val="009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B2936-67F2-EFBD-7174-B76D3F1770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6662" y="4138190"/>
                <a:ext cx="4737100" cy="326637"/>
              </a:xfrm>
              <a:prstGeom prst="line">
                <a:avLst/>
              </a:prstGeom>
              <a:ln w="12700">
                <a:solidFill>
                  <a:srgbClr val="009C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15749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06AF-2725-AFEF-3041-7E37224D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 and Phases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C22FA0-A877-9605-818D-7A2E98379E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1AD73A-DBC8-3FF2-E09A-D7EA81C57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4931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C8CA-D506-297A-D33E-782279C12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Electric Fields and 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5D4CD-64E3-9B2D-91F2-B28882062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663FD-AE47-609B-C100-1FFB31AF2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66858"/>
            <a:ext cx="3783831" cy="37838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4B25A-A56F-F8D9-598A-87DB9E57235D}"/>
              </a:ext>
            </a:extLst>
          </p:cNvPr>
          <p:cNvSpPr txBox="1"/>
          <p:nvPr/>
        </p:nvSpPr>
        <p:spPr>
          <a:xfrm>
            <a:off x="4919663" y="866858"/>
            <a:ext cx="394335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Light = Electromagnetic wave</a:t>
            </a:r>
          </a:p>
          <a:p>
            <a:pPr algn="r"/>
            <a:r>
              <a:rPr lang="en-US" sz="1400" dirty="0"/>
              <a:t>(at least below ultraviolet)</a:t>
            </a:r>
            <a:endParaRPr lang="en-US" sz="3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852E5-93EC-6C74-5EBD-75B2075C2CF8}"/>
              </a:ext>
            </a:extLst>
          </p:cNvPr>
          <p:cNvSpPr txBox="1"/>
          <p:nvPr/>
        </p:nvSpPr>
        <p:spPr>
          <a:xfrm>
            <a:off x="4241031" y="1656205"/>
            <a:ext cx="4619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Monochromatic light </a:t>
            </a:r>
            <a:r>
              <a:rPr lang="en-US" dirty="0">
                <a:sym typeface="Wingdings" panose="05000000000000000000" pitchFamily="2" charset="2"/>
              </a:rPr>
              <a:t> Electric field oscillates at a fixed frequency</a:t>
            </a:r>
            <a:endParaRPr lang="en-US" sz="2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083784-20E3-1C33-29BD-E7725A044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4213" y="2333313"/>
            <a:ext cx="1828800" cy="1828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9C36AB7-213F-C84F-8060-7E6C27F3D890}"/>
              </a:ext>
            </a:extLst>
          </p:cNvPr>
          <p:cNvSpPr txBox="1"/>
          <p:nvPr/>
        </p:nvSpPr>
        <p:spPr>
          <a:xfrm>
            <a:off x="4163628" y="2414775"/>
            <a:ext cx="294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Fields oscillate in a periodic</a:t>
            </a:r>
          </a:p>
          <a:p>
            <a:pPr algn="ctr"/>
            <a:r>
              <a:rPr lang="en-US" dirty="0"/>
              <a:t>pattern/shape</a:t>
            </a:r>
            <a:endParaRPr lang="en-US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D8E5FD-580C-0613-B710-F52E423C6D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530" t="7672" r="28096" b="11157"/>
          <a:stretch/>
        </p:blipFill>
        <p:spPr>
          <a:xfrm>
            <a:off x="-4227898" y="754619"/>
            <a:ext cx="3783831" cy="378383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64F0E2D-CEDC-5956-6FF9-77C4D6ADF1AA}"/>
              </a:ext>
            </a:extLst>
          </p:cNvPr>
          <p:cNvSpPr txBox="1"/>
          <p:nvPr/>
        </p:nvSpPr>
        <p:spPr>
          <a:xfrm>
            <a:off x="4215893" y="3173345"/>
            <a:ext cx="2547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 </a:t>
            </a:r>
            <a:r>
              <a:rPr lang="en-US" dirty="0">
                <a:solidFill>
                  <a:srgbClr val="FF0000"/>
                </a:solidFill>
              </a:rPr>
              <a:t>Phasor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319865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82716E-6 L 0.51232 0.0216 " pathEditMode="relative" rAng="0" ptsTypes="AA">
                                      <p:cBhvr>
                                        <p:cTn id="27" dur="1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08" y="1080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48310" y="4831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2.46914E-7 L 0.61389 0.09537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94" y="475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ADBA1-07A4-13B4-F634-DDDA6EE20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Phase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9B292-1121-2289-33C3-A7F7069B34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A72F4-D0B0-E1E8-25BF-AC7EDECA2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86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ADFF7-68E1-2A80-3AF0-18798F9B1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this were RF/Microwaves…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C4BC0-B836-5C08-5D74-9C2D0F9FEA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Can sample signals in time</a:t>
                </a:r>
              </a:p>
              <a:p>
                <a:pPr lvl="1"/>
                <a:r>
                  <a:rPr lang="en-US" dirty="0"/>
                  <a:t>Oscilloscopes, A/D converters</a:t>
                </a:r>
              </a:p>
              <a:p>
                <a:pPr lvl="1"/>
                <a:r>
                  <a:rPr lang="en-US" b="0" dirty="0"/>
                  <a:t>Sampling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dirty="0"/>
                  <a:t> Measured bandwidth</a:t>
                </a:r>
              </a:p>
              <a:p>
                <a:r>
                  <a:rPr lang="en-US" dirty="0"/>
                  <a:t>Could demodulate</a:t>
                </a:r>
              </a:p>
              <a:p>
                <a:pPr lvl="1"/>
                <a:r>
                  <a:rPr lang="en-US" dirty="0"/>
                  <a:t>I/Q demodulation </a:t>
                </a:r>
                <a:r>
                  <a:rPr lang="en-US" dirty="0">
                    <a:sym typeface="Wingdings" panose="05000000000000000000" pitchFamily="2" charset="2"/>
                  </a:rPr>
                  <a:t> could recover phasors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0C4BC0-B836-5C08-5D74-9C2D0F9FEA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1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6A0AF-E6F7-551C-8546-7C9434AC4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983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9D12F-6A36-A77D-E734-52590DCAE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Problems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7B1F1-EAC7-12F9-AB02-EE95E099CA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an inverse problem?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53794C-C015-9A15-582F-23E85D153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3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6A7A-7A6C-A175-53B2-EEFA525E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optics-land…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5DA1E-75FF-BFB7-6FB6-15F6F624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 sampling</a:t>
            </a:r>
          </a:p>
          <a:p>
            <a:pPr lvl="1"/>
            <a:r>
              <a:rPr lang="en-US" dirty="0"/>
              <a:t>Frequencies in 100’s of THz</a:t>
            </a:r>
          </a:p>
          <a:p>
            <a:pPr lvl="1"/>
            <a:r>
              <a:rPr lang="en-US" dirty="0"/>
              <a:t>No current devices can sample fast enough</a:t>
            </a:r>
          </a:p>
          <a:p>
            <a:r>
              <a:rPr lang="en-US" dirty="0"/>
              <a:t>Demodulation?</a:t>
            </a:r>
          </a:p>
          <a:p>
            <a:pPr lvl="1"/>
            <a:r>
              <a:rPr lang="en-US" dirty="0"/>
              <a:t>Would need a suitable optical </a:t>
            </a:r>
            <a:r>
              <a:rPr lang="en-US" dirty="0" err="1"/>
              <a:t>demixer</a:t>
            </a:r>
            <a:r>
              <a:rPr lang="en-US" dirty="0"/>
              <a:t>/demodulator</a:t>
            </a:r>
          </a:p>
          <a:p>
            <a:r>
              <a:rPr lang="en-US" dirty="0"/>
              <a:t>Interferometry?</a:t>
            </a:r>
          </a:p>
          <a:p>
            <a:pPr lvl="1"/>
            <a:r>
              <a:rPr lang="en-US" dirty="0"/>
              <a:t>Yes, but…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AF5DB-81CE-99A9-0E17-418160A6A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14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DBFD9-12C0-85DE-D219-07ABB20C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Interferometry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700DFBC-253A-DA1B-152A-6341FBB79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37803" r="49999"/>
          <a:stretch/>
        </p:blipFill>
        <p:spPr>
          <a:xfrm>
            <a:off x="457200" y="912829"/>
            <a:ext cx="3209866" cy="374904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C7E0D5-2F51-E84E-D8D9-875380241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F63F9A-8561-6F04-561D-48E6063EBDFF}"/>
              </a:ext>
            </a:extLst>
          </p:cNvPr>
          <p:cNvSpPr txBox="1"/>
          <p:nvPr/>
        </p:nvSpPr>
        <p:spPr>
          <a:xfrm>
            <a:off x="0" y="4820080"/>
            <a:ext cx="810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IMAGE SOURCE:</a:t>
            </a:r>
            <a:r>
              <a:rPr lang="en-US" sz="1200" dirty="0">
                <a:solidFill>
                  <a:schemeClr val="bg1"/>
                </a:solidFill>
              </a:rPr>
              <a:t> https://commons.wikimedia.org/wiki/File:Michelson_interferometer_fringe_formation.svg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2A3E9AF-A7E0-731D-BCBE-D0603EF75E08}"/>
              </a:ext>
            </a:extLst>
          </p:cNvPr>
          <p:cNvSpPr/>
          <p:nvPr/>
        </p:nvSpPr>
        <p:spPr>
          <a:xfrm>
            <a:off x="457200" y="4175290"/>
            <a:ext cx="605853" cy="37712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5392FF-AAFE-9192-BDB7-0CBA844EA62C}"/>
              </a:ext>
            </a:extLst>
          </p:cNvPr>
          <p:cNvSpPr txBox="1"/>
          <p:nvPr/>
        </p:nvSpPr>
        <p:spPr>
          <a:xfrm>
            <a:off x="3780187" y="915896"/>
            <a:ext cx="52129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Phase recovered by observing interference patterns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4813E6-6B91-E523-F96F-A0C313BDB160}"/>
              </a:ext>
            </a:extLst>
          </p:cNvPr>
          <p:cNvSpPr txBox="1"/>
          <p:nvPr/>
        </p:nvSpPr>
        <p:spPr>
          <a:xfrm>
            <a:off x="3667066" y="2583064"/>
            <a:ext cx="532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Small wavelengths </a:t>
            </a:r>
            <a:r>
              <a:rPr lang="en-US" dirty="0">
                <a:sym typeface="Wingdings" panose="05000000000000000000" pitchFamily="2" charset="2"/>
              </a:rPr>
              <a:t> Small disturbances can interfere with measurements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D2F301-6EDE-027C-0509-84734AF41E45}"/>
              </a:ext>
            </a:extLst>
          </p:cNvPr>
          <p:cNvSpPr txBox="1"/>
          <p:nvPr/>
        </p:nvSpPr>
        <p:spPr>
          <a:xfrm>
            <a:off x="3780187" y="3399638"/>
            <a:ext cx="5326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Mismatched sample &amp; reference beam power</a:t>
            </a:r>
          </a:p>
          <a:p>
            <a:r>
              <a:rPr lang="en-US" dirty="0">
                <a:sym typeface="Wingdings" panose="05000000000000000000" pitchFamily="2" charset="2"/>
              </a:rPr>
              <a:t>       Contrast in interference pattern reduces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93289F-DA09-E25C-AF29-89FECA051BB8}"/>
              </a:ext>
            </a:extLst>
          </p:cNvPr>
          <p:cNvSpPr txBox="1"/>
          <p:nvPr/>
        </p:nvSpPr>
        <p:spPr>
          <a:xfrm>
            <a:off x="3780186" y="1905104"/>
            <a:ext cx="52129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Powerful technique, but…</a:t>
            </a:r>
          </a:p>
        </p:txBody>
      </p:sp>
    </p:spTree>
    <p:extLst>
      <p:ext uri="{BB962C8B-B14F-4D97-AF65-F5344CB8AC3E}">
        <p14:creationId xmlns:p14="http://schemas.microsoft.com/office/powerpoint/2010/main" val="40343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E3CDD-6F83-B656-67DB-074DAA0C4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Shack-Hartmann Wavefront Sensor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6F159-5215-A73A-D349-2E704115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910F51-9D37-2538-F443-6B345C04D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936" y="958550"/>
            <a:ext cx="4862127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78C3F8-74B1-A304-19E0-909C5EFA4052}"/>
              </a:ext>
            </a:extLst>
          </p:cNvPr>
          <p:cNvSpPr txBox="1"/>
          <p:nvPr/>
        </p:nvSpPr>
        <p:spPr>
          <a:xfrm>
            <a:off x="0" y="4820080"/>
            <a:ext cx="810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IMAGE SOURCE:</a:t>
            </a:r>
            <a:r>
              <a:rPr lang="en-US" sz="1200" dirty="0">
                <a:solidFill>
                  <a:schemeClr val="bg1"/>
                </a:solidFill>
              </a:rPr>
              <a:t> https://commons.wikimedia.org/wiki/File:Shack_Hartmann_WFS_lensletarray.svg</a:t>
            </a:r>
          </a:p>
        </p:txBody>
      </p:sp>
    </p:spTree>
    <p:extLst>
      <p:ext uri="{BB962C8B-B14F-4D97-AF65-F5344CB8AC3E}">
        <p14:creationId xmlns:p14="http://schemas.microsoft.com/office/powerpoint/2010/main" val="563823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FA8BA-6A48-ABE0-4063-101874325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recovery/Retrieval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A7745B-2763-168E-B82B-BEB82DF866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Leveraging computational optics to recover 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13959-299B-356F-514A-DB7555547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166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AA842-89C9-FA7F-7003-6CF0563FA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Retrieval Problem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89FF34-8D84-F9A8-2CE0-BD537E2A00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6072" y="1625809"/>
            <a:ext cx="2535121" cy="189188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A0B2C1-2FA6-5253-2106-5D24923E4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B0B052-B58B-6D55-AEA1-6E9051675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1428" y="679834"/>
            <a:ext cx="3783831" cy="3783831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3A55694A-CBD9-3C19-0B93-917D721DC2B1}"/>
              </a:ext>
            </a:extLst>
          </p:cNvPr>
          <p:cNvGrpSpPr/>
          <p:nvPr/>
        </p:nvGrpSpPr>
        <p:grpSpPr>
          <a:xfrm>
            <a:off x="733300" y="1201080"/>
            <a:ext cx="900273" cy="3119719"/>
            <a:chOff x="2985246" y="1331257"/>
            <a:chExt cx="900273" cy="3119719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EEF601C-B478-47BC-FEFE-F2FF3F6E545B}"/>
                </a:ext>
              </a:extLst>
            </p:cNvPr>
            <p:cNvSpPr/>
            <p:nvPr/>
          </p:nvSpPr>
          <p:spPr>
            <a:xfrm>
              <a:off x="2985246" y="1331259"/>
              <a:ext cx="246753" cy="3119717"/>
            </a:xfrm>
            <a:custGeom>
              <a:avLst/>
              <a:gdLst>
                <a:gd name="connsiteX0" fmla="*/ 0 w 428288"/>
                <a:gd name="connsiteY0" fmla="*/ 0 h 3119717"/>
                <a:gd name="connsiteX1" fmla="*/ 423582 w 428288"/>
                <a:gd name="connsiteY1" fmla="*/ 255494 h 3119717"/>
                <a:gd name="connsiteX2" fmla="*/ 235323 w 428288"/>
                <a:gd name="connsiteY2" fmla="*/ 665629 h 3119717"/>
                <a:gd name="connsiteX3" fmla="*/ 369794 w 428288"/>
                <a:gd name="connsiteY3" fmla="*/ 1136276 h 3119717"/>
                <a:gd name="connsiteX4" fmla="*/ 121023 w 428288"/>
                <a:gd name="connsiteY4" fmla="*/ 1519517 h 3119717"/>
                <a:gd name="connsiteX5" fmla="*/ 423582 w 428288"/>
                <a:gd name="connsiteY5" fmla="*/ 1855694 h 3119717"/>
                <a:gd name="connsiteX6" fmla="*/ 67235 w 428288"/>
                <a:gd name="connsiteY6" fmla="*/ 2312894 h 3119717"/>
                <a:gd name="connsiteX7" fmla="*/ 342900 w 428288"/>
                <a:gd name="connsiteY7" fmla="*/ 2716306 h 3119717"/>
                <a:gd name="connsiteX8" fmla="*/ 141194 w 428288"/>
                <a:gd name="connsiteY8" fmla="*/ 3119717 h 31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88" h="3119717">
                  <a:moveTo>
                    <a:pt x="0" y="0"/>
                  </a:moveTo>
                  <a:cubicBezTo>
                    <a:pt x="192180" y="72278"/>
                    <a:pt x="384361" y="144556"/>
                    <a:pt x="423582" y="255494"/>
                  </a:cubicBezTo>
                  <a:cubicBezTo>
                    <a:pt x="462803" y="366432"/>
                    <a:pt x="244288" y="518832"/>
                    <a:pt x="235323" y="665629"/>
                  </a:cubicBezTo>
                  <a:cubicBezTo>
                    <a:pt x="226358" y="812426"/>
                    <a:pt x="388844" y="993961"/>
                    <a:pt x="369794" y="1136276"/>
                  </a:cubicBezTo>
                  <a:cubicBezTo>
                    <a:pt x="350744" y="1278591"/>
                    <a:pt x="112058" y="1399614"/>
                    <a:pt x="121023" y="1519517"/>
                  </a:cubicBezTo>
                  <a:cubicBezTo>
                    <a:pt x="129988" y="1639420"/>
                    <a:pt x="432547" y="1723465"/>
                    <a:pt x="423582" y="1855694"/>
                  </a:cubicBezTo>
                  <a:cubicBezTo>
                    <a:pt x="414617" y="1987923"/>
                    <a:pt x="80682" y="2169459"/>
                    <a:pt x="67235" y="2312894"/>
                  </a:cubicBezTo>
                  <a:cubicBezTo>
                    <a:pt x="53788" y="2456329"/>
                    <a:pt x="330574" y="2581836"/>
                    <a:pt x="342900" y="2716306"/>
                  </a:cubicBezTo>
                  <a:cubicBezTo>
                    <a:pt x="355227" y="2850777"/>
                    <a:pt x="222997" y="3045758"/>
                    <a:pt x="141194" y="3119717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5AD1F43-59CB-4833-5462-B33AF938C4B1}"/>
                </a:ext>
              </a:extLst>
            </p:cNvPr>
            <p:cNvSpPr/>
            <p:nvPr/>
          </p:nvSpPr>
          <p:spPr>
            <a:xfrm>
              <a:off x="3214292" y="1331258"/>
              <a:ext cx="246753" cy="3119717"/>
            </a:xfrm>
            <a:custGeom>
              <a:avLst/>
              <a:gdLst>
                <a:gd name="connsiteX0" fmla="*/ 0 w 428288"/>
                <a:gd name="connsiteY0" fmla="*/ 0 h 3119717"/>
                <a:gd name="connsiteX1" fmla="*/ 423582 w 428288"/>
                <a:gd name="connsiteY1" fmla="*/ 255494 h 3119717"/>
                <a:gd name="connsiteX2" fmla="*/ 235323 w 428288"/>
                <a:gd name="connsiteY2" fmla="*/ 665629 h 3119717"/>
                <a:gd name="connsiteX3" fmla="*/ 369794 w 428288"/>
                <a:gd name="connsiteY3" fmla="*/ 1136276 h 3119717"/>
                <a:gd name="connsiteX4" fmla="*/ 121023 w 428288"/>
                <a:gd name="connsiteY4" fmla="*/ 1519517 h 3119717"/>
                <a:gd name="connsiteX5" fmla="*/ 423582 w 428288"/>
                <a:gd name="connsiteY5" fmla="*/ 1855694 h 3119717"/>
                <a:gd name="connsiteX6" fmla="*/ 67235 w 428288"/>
                <a:gd name="connsiteY6" fmla="*/ 2312894 h 3119717"/>
                <a:gd name="connsiteX7" fmla="*/ 342900 w 428288"/>
                <a:gd name="connsiteY7" fmla="*/ 2716306 h 3119717"/>
                <a:gd name="connsiteX8" fmla="*/ 141194 w 428288"/>
                <a:gd name="connsiteY8" fmla="*/ 3119717 h 31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88" h="3119717">
                  <a:moveTo>
                    <a:pt x="0" y="0"/>
                  </a:moveTo>
                  <a:cubicBezTo>
                    <a:pt x="192180" y="72278"/>
                    <a:pt x="384361" y="144556"/>
                    <a:pt x="423582" y="255494"/>
                  </a:cubicBezTo>
                  <a:cubicBezTo>
                    <a:pt x="462803" y="366432"/>
                    <a:pt x="244288" y="518832"/>
                    <a:pt x="235323" y="665629"/>
                  </a:cubicBezTo>
                  <a:cubicBezTo>
                    <a:pt x="226358" y="812426"/>
                    <a:pt x="388844" y="993961"/>
                    <a:pt x="369794" y="1136276"/>
                  </a:cubicBezTo>
                  <a:cubicBezTo>
                    <a:pt x="350744" y="1278591"/>
                    <a:pt x="112058" y="1399614"/>
                    <a:pt x="121023" y="1519517"/>
                  </a:cubicBezTo>
                  <a:cubicBezTo>
                    <a:pt x="129988" y="1639420"/>
                    <a:pt x="432547" y="1723465"/>
                    <a:pt x="423582" y="1855694"/>
                  </a:cubicBezTo>
                  <a:cubicBezTo>
                    <a:pt x="414617" y="1987923"/>
                    <a:pt x="80682" y="2169459"/>
                    <a:pt x="67235" y="2312894"/>
                  </a:cubicBezTo>
                  <a:cubicBezTo>
                    <a:pt x="53788" y="2456329"/>
                    <a:pt x="330574" y="2581836"/>
                    <a:pt x="342900" y="2716306"/>
                  </a:cubicBezTo>
                  <a:cubicBezTo>
                    <a:pt x="355227" y="2850777"/>
                    <a:pt x="222997" y="3045758"/>
                    <a:pt x="141194" y="3119717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7938C7A-9241-F13A-C646-8770C0845F37}"/>
                </a:ext>
              </a:extLst>
            </p:cNvPr>
            <p:cNvSpPr/>
            <p:nvPr/>
          </p:nvSpPr>
          <p:spPr>
            <a:xfrm>
              <a:off x="3409720" y="1331258"/>
              <a:ext cx="246753" cy="3119717"/>
            </a:xfrm>
            <a:custGeom>
              <a:avLst/>
              <a:gdLst>
                <a:gd name="connsiteX0" fmla="*/ 0 w 428288"/>
                <a:gd name="connsiteY0" fmla="*/ 0 h 3119717"/>
                <a:gd name="connsiteX1" fmla="*/ 423582 w 428288"/>
                <a:gd name="connsiteY1" fmla="*/ 255494 h 3119717"/>
                <a:gd name="connsiteX2" fmla="*/ 235323 w 428288"/>
                <a:gd name="connsiteY2" fmla="*/ 665629 h 3119717"/>
                <a:gd name="connsiteX3" fmla="*/ 369794 w 428288"/>
                <a:gd name="connsiteY3" fmla="*/ 1136276 h 3119717"/>
                <a:gd name="connsiteX4" fmla="*/ 121023 w 428288"/>
                <a:gd name="connsiteY4" fmla="*/ 1519517 h 3119717"/>
                <a:gd name="connsiteX5" fmla="*/ 423582 w 428288"/>
                <a:gd name="connsiteY5" fmla="*/ 1855694 h 3119717"/>
                <a:gd name="connsiteX6" fmla="*/ 67235 w 428288"/>
                <a:gd name="connsiteY6" fmla="*/ 2312894 h 3119717"/>
                <a:gd name="connsiteX7" fmla="*/ 342900 w 428288"/>
                <a:gd name="connsiteY7" fmla="*/ 2716306 h 3119717"/>
                <a:gd name="connsiteX8" fmla="*/ 141194 w 428288"/>
                <a:gd name="connsiteY8" fmla="*/ 3119717 h 31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88" h="3119717">
                  <a:moveTo>
                    <a:pt x="0" y="0"/>
                  </a:moveTo>
                  <a:cubicBezTo>
                    <a:pt x="192180" y="72278"/>
                    <a:pt x="384361" y="144556"/>
                    <a:pt x="423582" y="255494"/>
                  </a:cubicBezTo>
                  <a:cubicBezTo>
                    <a:pt x="462803" y="366432"/>
                    <a:pt x="244288" y="518832"/>
                    <a:pt x="235323" y="665629"/>
                  </a:cubicBezTo>
                  <a:cubicBezTo>
                    <a:pt x="226358" y="812426"/>
                    <a:pt x="388844" y="993961"/>
                    <a:pt x="369794" y="1136276"/>
                  </a:cubicBezTo>
                  <a:cubicBezTo>
                    <a:pt x="350744" y="1278591"/>
                    <a:pt x="112058" y="1399614"/>
                    <a:pt x="121023" y="1519517"/>
                  </a:cubicBezTo>
                  <a:cubicBezTo>
                    <a:pt x="129988" y="1639420"/>
                    <a:pt x="432547" y="1723465"/>
                    <a:pt x="423582" y="1855694"/>
                  </a:cubicBezTo>
                  <a:cubicBezTo>
                    <a:pt x="414617" y="1987923"/>
                    <a:pt x="80682" y="2169459"/>
                    <a:pt x="67235" y="2312894"/>
                  </a:cubicBezTo>
                  <a:cubicBezTo>
                    <a:pt x="53788" y="2456329"/>
                    <a:pt x="330574" y="2581836"/>
                    <a:pt x="342900" y="2716306"/>
                  </a:cubicBezTo>
                  <a:cubicBezTo>
                    <a:pt x="355227" y="2850777"/>
                    <a:pt x="222997" y="3045758"/>
                    <a:pt x="141194" y="3119717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ABDFF4C-BA06-9EBE-DE85-6257BEEE78B8}"/>
                </a:ext>
              </a:extLst>
            </p:cNvPr>
            <p:cNvSpPr/>
            <p:nvPr/>
          </p:nvSpPr>
          <p:spPr>
            <a:xfrm>
              <a:off x="3638766" y="1331257"/>
              <a:ext cx="246753" cy="3119717"/>
            </a:xfrm>
            <a:custGeom>
              <a:avLst/>
              <a:gdLst>
                <a:gd name="connsiteX0" fmla="*/ 0 w 428288"/>
                <a:gd name="connsiteY0" fmla="*/ 0 h 3119717"/>
                <a:gd name="connsiteX1" fmla="*/ 423582 w 428288"/>
                <a:gd name="connsiteY1" fmla="*/ 255494 h 3119717"/>
                <a:gd name="connsiteX2" fmla="*/ 235323 w 428288"/>
                <a:gd name="connsiteY2" fmla="*/ 665629 h 3119717"/>
                <a:gd name="connsiteX3" fmla="*/ 369794 w 428288"/>
                <a:gd name="connsiteY3" fmla="*/ 1136276 h 3119717"/>
                <a:gd name="connsiteX4" fmla="*/ 121023 w 428288"/>
                <a:gd name="connsiteY4" fmla="*/ 1519517 h 3119717"/>
                <a:gd name="connsiteX5" fmla="*/ 423582 w 428288"/>
                <a:gd name="connsiteY5" fmla="*/ 1855694 h 3119717"/>
                <a:gd name="connsiteX6" fmla="*/ 67235 w 428288"/>
                <a:gd name="connsiteY6" fmla="*/ 2312894 h 3119717"/>
                <a:gd name="connsiteX7" fmla="*/ 342900 w 428288"/>
                <a:gd name="connsiteY7" fmla="*/ 2716306 h 3119717"/>
                <a:gd name="connsiteX8" fmla="*/ 141194 w 428288"/>
                <a:gd name="connsiteY8" fmla="*/ 3119717 h 3119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288" h="3119717">
                  <a:moveTo>
                    <a:pt x="0" y="0"/>
                  </a:moveTo>
                  <a:cubicBezTo>
                    <a:pt x="192180" y="72278"/>
                    <a:pt x="384361" y="144556"/>
                    <a:pt x="423582" y="255494"/>
                  </a:cubicBezTo>
                  <a:cubicBezTo>
                    <a:pt x="462803" y="366432"/>
                    <a:pt x="244288" y="518832"/>
                    <a:pt x="235323" y="665629"/>
                  </a:cubicBezTo>
                  <a:cubicBezTo>
                    <a:pt x="226358" y="812426"/>
                    <a:pt x="388844" y="993961"/>
                    <a:pt x="369794" y="1136276"/>
                  </a:cubicBezTo>
                  <a:cubicBezTo>
                    <a:pt x="350744" y="1278591"/>
                    <a:pt x="112058" y="1399614"/>
                    <a:pt x="121023" y="1519517"/>
                  </a:cubicBezTo>
                  <a:cubicBezTo>
                    <a:pt x="129988" y="1639420"/>
                    <a:pt x="432547" y="1723465"/>
                    <a:pt x="423582" y="1855694"/>
                  </a:cubicBezTo>
                  <a:cubicBezTo>
                    <a:pt x="414617" y="1987923"/>
                    <a:pt x="80682" y="2169459"/>
                    <a:pt x="67235" y="2312894"/>
                  </a:cubicBezTo>
                  <a:cubicBezTo>
                    <a:pt x="53788" y="2456329"/>
                    <a:pt x="330574" y="2581836"/>
                    <a:pt x="342900" y="2716306"/>
                  </a:cubicBezTo>
                  <a:cubicBezTo>
                    <a:pt x="355227" y="2850777"/>
                    <a:pt x="222997" y="3045758"/>
                    <a:pt x="141194" y="3119717"/>
                  </a:cubicBezTo>
                </a:path>
              </a:pathLst>
            </a:custGeom>
            <a:ln w="28575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3E4E69E-4C4E-67AC-499E-FFBE0145B4A5}"/>
              </a:ext>
            </a:extLst>
          </p:cNvPr>
          <p:cNvSpPr txBox="1"/>
          <p:nvPr/>
        </p:nvSpPr>
        <p:spPr>
          <a:xfrm>
            <a:off x="57083" y="4397926"/>
            <a:ext cx="3482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Monochromatic light wavefront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E19B06-6A42-AE7E-D1A9-9EC7A8D98E93}"/>
              </a:ext>
            </a:extLst>
          </p:cNvPr>
          <p:cNvSpPr txBox="1"/>
          <p:nvPr/>
        </p:nvSpPr>
        <p:spPr>
          <a:xfrm>
            <a:off x="1615873" y="1649496"/>
            <a:ext cx="4532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Imagine (monochromatic) light shining on</a:t>
            </a:r>
          </a:p>
          <a:p>
            <a:pPr algn="ctr"/>
            <a:r>
              <a:rPr lang="en-US" sz="2000" dirty="0"/>
              <a:t>a camera 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8EC4F6-FB2F-A95C-2AA8-F55922F8A3F3}"/>
              </a:ext>
            </a:extLst>
          </p:cNvPr>
          <p:cNvSpPr txBox="1"/>
          <p:nvPr/>
        </p:nvSpPr>
        <p:spPr>
          <a:xfrm>
            <a:off x="1774923" y="2792977"/>
            <a:ext cx="4214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Electric field at each point in space has</a:t>
            </a:r>
          </a:p>
          <a:p>
            <a:pPr algn="ctr"/>
            <a:r>
              <a:rPr lang="en-US" sz="2000" dirty="0"/>
              <a:t>a magnitude and a phase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918A4B5-F7BD-6927-60E4-E3A4EB8774EC}"/>
              </a:ext>
            </a:extLst>
          </p:cNvPr>
          <p:cNvGrpSpPr/>
          <p:nvPr/>
        </p:nvGrpSpPr>
        <p:grpSpPr>
          <a:xfrm>
            <a:off x="16840" y="1265916"/>
            <a:ext cx="2305932" cy="2746346"/>
            <a:chOff x="16840" y="1265916"/>
            <a:chExt cx="2305932" cy="274634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D36116-B56A-BF16-6F6B-528D80A05C59}"/>
                </a:ext>
              </a:extLst>
            </p:cNvPr>
            <p:cNvSpPr txBox="1"/>
            <p:nvPr/>
          </p:nvSpPr>
          <p:spPr>
            <a:xfrm>
              <a:off x="16840" y="2996599"/>
              <a:ext cx="23059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Field has a magnitude and a phase at each point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C56698-1399-9FEA-2D71-B6FF16988E69}"/>
                </a:ext>
              </a:extLst>
            </p:cNvPr>
            <p:cNvSpPr txBox="1"/>
            <p:nvPr/>
          </p:nvSpPr>
          <p:spPr>
            <a:xfrm>
              <a:off x="16840" y="1265916"/>
              <a:ext cx="175808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Electric field at sensor plane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2CF3C30-F83A-919E-264A-208CFCCE3BB5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>
              <a:off x="1774923" y="1619859"/>
              <a:ext cx="415365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1D4219B-1037-9D3C-F83D-B78C4F8F8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1947" y="5562970"/>
            <a:ext cx="3791606" cy="378561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1AD947B-EF04-455F-C1E1-177EBD6F436E}"/>
              </a:ext>
            </a:extLst>
          </p:cNvPr>
          <p:cNvSpPr txBox="1"/>
          <p:nvPr/>
        </p:nvSpPr>
        <p:spPr>
          <a:xfrm>
            <a:off x="-89188" y="1970073"/>
            <a:ext cx="23059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Standard camera sensors can only measure intensity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4116E3-ED3A-C873-4E52-BA8808F6E4A0}"/>
              </a:ext>
            </a:extLst>
          </p:cNvPr>
          <p:cNvSpPr txBox="1"/>
          <p:nvPr/>
        </p:nvSpPr>
        <p:spPr>
          <a:xfrm>
            <a:off x="7313218" y="5711224"/>
            <a:ext cx="23059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u="sng" dirty="0"/>
              <a:t>Problem</a:t>
            </a:r>
          </a:p>
          <a:p>
            <a:pPr algn="ctr"/>
            <a:r>
              <a:rPr lang="en-US" sz="2000" dirty="0"/>
              <a:t>How does one recover amplitude and phase?</a:t>
            </a:r>
          </a:p>
        </p:txBody>
      </p:sp>
    </p:spTree>
    <p:extLst>
      <p:ext uri="{BB962C8B-B14F-4D97-AF65-F5344CB8AC3E}">
        <p14:creationId xmlns:p14="http://schemas.microsoft.com/office/powerpoint/2010/main" val="318063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0 L -0.4868 0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4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60494E-6 L 0.62882 -0.03673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41" y="-1852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868 0 L -0.80034 0.02685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77" y="13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2.71605E-6 L 0.00069 -0.9216 " pathEditMode="relative" rAng="0" ptsTypes="AA">
                                      <p:cBhvr>
                                        <p:cTn id="69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" y="-46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10"/>
                            </p:stCondLst>
                            <p:childTnLst>
                              <p:par>
                                <p:cTn id="7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1.11111E-6 L -0.11684 -0.85587 " pathEditMode="relative" rAng="0" ptsTypes="AA">
                                      <p:cBhvr>
                                        <p:cTn id="86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1" y="-428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  <p:bldP spid="16" grpId="2"/>
      <p:bldP spid="17" grpId="0"/>
      <p:bldP spid="17" grpId="1"/>
      <p:bldP spid="17" grpId="2"/>
      <p:bldP spid="27" grpId="0"/>
      <p:bldP spid="27" grpId="1"/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AED5-0F48-22EE-1039-C80F88DB3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Phase Retrieval Problem – Formal Statement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20F19-6FE9-C6AF-75BA-CF272BA9E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28EF8-775A-387B-4D95-E92AF1754866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[5]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EDFA534-7821-2244-BE95-9E9209658A0B}"/>
              </a:ext>
            </a:extLst>
          </p:cNvPr>
          <p:cNvGrpSpPr/>
          <p:nvPr/>
        </p:nvGrpSpPr>
        <p:grpSpPr>
          <a:xfrm>
            <a:off x="-6335486" y="2507595"/>
            <a:ext cx="5552511" cy="2135894"/>
            <a:chOff x="457200" y="2507595"/>
            <a:chExt cx="5552511" cy="213589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35F908B-A655-C79B-9FCC-6709416A42E1}"/>
                </a:ext>
              </a:extLst>
            </p:cNvPr>
            <p:cNvSpPr txBox="1"/>
            <p:nvPr/>
          </p:nvSpPr>
          <p:spPr>
            <a:xfrm>
              <a:off x="457200" y="2507595"/>
              <a:ext cx="33981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GIVEN:</a:t>
              </a:r>
              <a:r>
                <a:rPr lang="en-US" sz="2400" dirty="0"/>
                <a:t> A measurement 𝒚</a:t>
              </a:r>
              <a:endParaRPr lang="en-US" sz="2400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A1FE405-500B-2E6B-085E-5DF269800161}"/>
                    </a:ext>
                  </a:extLst>
                </p:cNvPr>
                <p:cNvSpPr txBox="1"/>
                <p:nvPr/>
              </p:nvSpPr>
              <p:spPr>
                <a:xfrm>
                  <a:off x="457200" y="2857848"/>
                  <a:ext cx="453867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dirty="0"/>
                    <a:t>FIND:</a:t>
                  </a:r>
                  <a:r>
                    <a:rPr lang="en-US" sz="2400" dirty="0"/>
                    <a:t> Corresponding parameters 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AA1FE405-500B-2E6B-085E-5DF2698001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2857848"/>
                  <a:ext cx="4538678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2151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C1EDD0-53D1-5A72-C246-D10D8BE4DC2C}"/>
                    </a:ext>
                  </a:extLst>
                </p:cNvPr>
                <p:cNvSpPr txBox="1"/>
                <p:nvPr/>
              </p:nvSpPr>
              <p:spPr>
                <a:xfrm>
                  <a:off x="457200" y="3440960"/>
                  <a:ext cx="3984489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u="sng" dirty="0"/>
                    <a:t>WHERE</a:t>
                  </a:r>
                </a:p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:r>
                    <a:rPr lang="en-US" sz="2400" dirty="0"/>
                    <a:t>ℳ{</a:t>
                  </a:r>
                  <a14:m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400" dirty="0"/>
                    <a:t>}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2400" b="1" i="1">
                              <a:latin typeface="Cambria Math" panose="02040503050406030204" pitchFamily="18" charset="0"/>
                            </a:rPr>
                            <m:t>𝜱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dirty="0"/>
                        <m:t>𝒚</m:t>
                      </m:r>
                    </m:oMath>
                  </a14:m>
                  <a:endParaRPr lang="en-US" sz="2400" dirty="0"/>
                </a:p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el-GR" sz="2400" b="1" i="1" smtClean="0">
                          <a:latin typeface="Cambria Math" panose="02040503050406030204" pitchFamily="18" charset="0"/>
                        </a:rPr>
                        <m:t>𝜱</m:t>
                      </m:r>
                    </m:oMath>
                  </a14:m>
                  <a:r>
                    <a:rPr lang="en-US" sz="2400" dirty="0"/>
                    <a:t> is a linear transformation</a:t>
                  </a: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F6C1EDD0-53D1-5A72-C246-D10D8BE4DC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" y="3440960"/>
                  <a:ext cx="3984489" cy="1200329"/>
                </a:xfrm>
                <a:prstGeom prst="rect">
                  <a:avLst/>
                </a:prstGeom>
                <a:blipFill>
                  <a:blip r:embed="rId4"/>
                  <a:stretch>
                    <a:fillRect l="-2450" t="-4061" r="-1225" b="-1066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6DBB532-6309-F772-37FC-9EC46C33B3E8}"/>
                    </a:ext>
                  </a:extLst>
                </p:cNvPr>
                <p:cNvSpPr txBox="1"/>
                <p:nvPr/>
              </p:nvSpPr>
              <p:spPr>
                <a:xfrm>
                  <a:off x="4768666" y="3443160"/>
                  <a:ext cx="1241045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b="1" u="sng" dirty="0"/>
                    <a:t>KNOWN</a:t>
                  </a:r>
                  <a:endParaRPr lang="en-US" sz="2400" dirty="0"/>
                </a:p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:r>
                    <a:rPr lang="en-US" sz="2400" dirty="0"/>
                    <a:t>ℳ{</a:t>
                  </a:r>
                  <a14:m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en-US" sz="2400" dirty="0"/>
                    <a:t>}</a:t>
                  </a:r>
                </a:p>
                <a:p>
                  <a:pPr marL="342900" indent="-342900"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el-GR" sz="2400" b="1" i="1" smtClean="0">
                          <a:latin typeface="Cambria Math" panose="02040503050406030204" pitchFamily="18" charset="0"/>
                        </a:rPr>
                        <m:t>𝜱</m:t>
                      </m:r>
                    </m:oMath>
                  </a14:m>
                  <a:endParaRPr lang="en-US" sz="2400" b="1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46DBB532-6309-F772-37FC-9EC46C33B3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8666" y="3443160"/>
                  <a:ext cx="1241045" cy="1200329"/>
                </a:xfrm>
                <a:prstGeom prst="rect">
                  <a:avLst/>
                </a:prstGeom>
                <a:blipFill>
                  <a:blip r:embed="rId5"/>
                  <a:stretch>
                    <a:fillRect l="-7843" t="-4061" r="-6373" b="-86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019EBB3-FD56-52EE-4067-0729C528452A}"/>
              </a:ext>
            </a:extLst>
          </p:cNvPr>
          <p:cNvGrpSpPr/>
          <p:nvPr/>
        </p:nvGrpSpPr>
        <p:grpSpPr>
          <a:xfrm>
            <a:off x="-8559800" y="-749956"/>
            <a:ext cx="8229600" cy="1254404"/>
            <a:chOff x="195706" y="2571750"/>
            <a:chExt cx="8788394" cy="133957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CAA74C3-9311-A256-82D2-460BE829AD6F}"/>
                    </a:ext>
                  </a:extLst>
                </p:cNvPr>
                <p:cNvSpPr txBox="1"/>
                <p:nvPr/>
              </p:nvSpPr>
              <p:spPr>
                <a:xfrm>
                  <a:off x="438873" y="2884475"/>
                  <a:ext cx="2147319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Model Parameters</a:t>
                  </a:r>
                </a:p>
                <a:p>
                  <a:pPr algn="ctr"/>
                  <a:r>
                    <a:rPr lang="en-US" sz="2000" b="1" dirty="0"/>
                    <a:t>(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</m:oMath>
                  </a14:m>
                  <a:r>
                    <a:rPr lang="en-US" sz="2000" b="1" dirty="0"/>
                    <a:t>)</a:t>
                  </a: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CAA74C3-9311-A256-82D2-460BE829AD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873" y="2884475"/>
                  <a:ext cx="2147319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6061" t="-4587" r="-6364" b="-220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1D1A973-0BDA-FBE0-2036-D5DA1DDE5DC3}"/>
                    </a:ext>
                  </a:extLst>
                </p:cNvPr>
                <p:cNvSpPr/>
                <p:nvPr/>
              </p:nvSpPr>
              <p:spPr>
                <a:xfrm>
                  <a:off x="3296016" y="2571750"/>
                  <a:ext cx="2167919" cy="1337983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/>
                    <a:t>Forward Operator</a:t>
                  </a:r>
                </a:p>
                <a:p>
                  <a:pPr algn="ctr"/>
                  <a:r>
                    <a:rPr lang="en-US" sz="1200" dirty="0"/>
                    <a:t>(Measurement Operator)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11D1A973-0BDA-FBE0-2036-D5DA1DDE5D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6016" y="2571750"/>
                  <a:ext cx="2167919" cy="13379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23CBD1-56A6-9BCC-02A7-E29CDE848D31}"/>
                    </a:ext>
                  </a:extLst>
                </p:cNvPr>
                <p:cNvSpPr txBox="1"/>
                <p:nvPr/>
              </p:nvSpPr>
              <p:spPr>
                <a:xfrm>
                  <a:off x="6030706" y="2887826"/>
                  <a:ext cx="2560720" cy="7559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2000" b="1" dirty="0"/>
                    <a:t>Data/Measurements</a:t>
                  </a:r>
                </a:p>
                <a:p>
                  <a:pPr algn="ctr"/>
                  <a:r>
                    <a:rPr lang="en-US" sz="2000" b="1" dirty="0"/>
                    <a:t>(</a:t>
                  </a:r>
                  <a14:m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m:rPr>
                          <m:nor/>
                        </m:rPr>
                        <a:rPr lang="en-US" sz="2000" dirty="0"/>
                        <m:t>𝒟</m:t>
                      </m:r>
                    </m:oMath>
                  </a14:m>
                  <a:r>
                    <a:rPr lang="en-US" sz="2000" b="1" dirty="0"/>
                    <a:t>)</a:t>
                  </a: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A623CBD1-56A6-9BCC-02A7-E29CDE848D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30706" y="2887826"/>
                  <a:ext cx="2560720" cy="755951"/>
                </a:xfrm>
                <a:prstGeom prst="rect">
                  <a:avLst/>
                </a:prstGeom>
                <a:blipFill>
                  <a:blip r:embed="rId8"/>
                  <a:stretch>
                    <a:fillRect l="-2538" t="-5172" r="-2538" b="-146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29FC8EA-57B7-0CC2-55C9-6659F637E38A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>
              <a:off x="2586192" y="3240742"/>
              <a:ext cx="70982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F29E468-E124-E886-158E-FFA828AF4797}"/>
                </a:ext>
              </a:extLst>
            </p:cNvPr>
            <p:cNvCxnSpPr>
              <a:cxnSpLocks/>
              <a:stCxn id="24" idx="3"/>
            </p:cNvCxnSpPr>
            <p:nvPr/>
          </p:nvCxnSpPr>
          <p:spPr>
            <a:xfrm>
              <a:off x="5463935" y="3240742"/>
              <a:ext cx="64818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C8159E0-C4AB-2240-F6A6-3581880663BB}"/>
                    </a:ext>
                  </a:extLst>
                </p:cNvPr>
                <p:cNvSpPr txBox="1"/>
                <p:nvPr/>
              </p:nvSpPr>
              <p:spPr>
                <a:xfrm>
                  <a:off x="195706" y="3571179"/>
                  <a:ext cx="2838259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</m:oMath>
                  </a14:m>
                  <a:r>
                    <a:rPr lang="en-US" sz="1600" dirty="0"/>
                    <a:t> – Space of model parameters</a:t>
                  </a:r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9C8159E0-C4AB-2240-F6A6-3581880663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706" y="3571179"/>
                  <a:ext cx="2838259" cy="338554"/>
                </a:xfrm>
                <a:prstGeom prst="rect">
                  <a:avLst/>
                </a:prstGeom>
                <a:blipFill>
                  <a:blip r:embed="rId9"/>
                  <a:stretch>
                    <a:fillRect t="-3774" b="-1037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585EDC-82DB-7E48-9FB5-4E7309C61AA7}"/>
                    </a:ext>
                  </a:extLst>
                </p:cNvPr>
                <p:cNvSpPr txBox="1"/>
                <p:nvPr/>
              </p:nvSpPr>
              <p:spPr>
                <a:xfrm>
                  <a:off x="5638030" y="3572774"/>
                  <a:ext cx="3346070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en-US" sz="1600" dirty="0"/>
                        <m:t>𝒟</m:t>
                      </m:r>
                    </m:oMath>
                  </a14:m>
                  <a:r>
                    <a:rPr lang="en-US" sz="1600" dirty="0"/>
                    <a:t> – Space of data/measurements</a:t>
                  </a: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4585EDC-82DB-7E48-9FB5-4E7309C61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8030" y="3572774"/>
                  <a:ext cx="3346070" cy="338554"/>
                </a:xfrm>
                <a:prstGeom prst="rect">
                  <a:avLst/>
                </a:prstGeom>
                <a:blipFill>
                  <a:blip r:embed="rId10"/>
                  <a:stretch>
                    <a:fillRect t="-5769" b="-3076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B46FE46-3927-C555-4FD6-7AA20F6A29B5}"/>
              </a:ext>
            </a:extLst>
          </p:cNvPr>
          <p:cNvGrpSpPr/>
          <p:nvPr/>
        </p:nvGrpSpPr>
        <p:grpSpPr>
          <a:xfrm>
            <a:off x="196445" y="846665"/>
            <a:ext cx="8849171" cy="3762924"/>
            <a:chOff x="196445" y="999065"/>
            <a:chExt cx="8849171" cy="37629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77E8E8C-5B64-5B42-C29D-54CB8F1F220B}"/>
                    </a:ext>
                  </a:extLst>
                </p:cNvPr>
                <p:cNvSpPr txBox="1"/>
                <p:nvPr/>
              </p:nvSpPr>
              <p:spPr>
                <a:xfrm>
                  <a:off x="2957155" y="3930992"/>
                  <a:ext cx="3133316" cy="83099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4800" dirty="0"/>
                          <m:t>𝒚</m:t>
                        </m:r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sz="4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l-GR" sz="4800" b="1" i="1">
                                <a:latin typeface="Cambria Math" panose="02040503050406030204" pitchFamily="18" charset="0"/>
                              </a:rPr>
                              <m:t>𝜱</m:t>
                            </m:r>
                            <m:r>
                              <a:rPr lang="en-US" sz="4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oMath>
                    </m:oMathPara>
                  </a14:m>
                  <a:endParaRPr lang="en-US" sz="4800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377E8E8C-5B64-5B42-C29D-54CB8F1F22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57155" y="3930992"/>
                  <a:ext cx="3133316" cy="83099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388ED3B-DBAA-84BB-32BD-6F60095DBF5B}"/>
                    </a:ext>
                  </a:extLst>
                </p:cNvPr>
                <p:cNvSpPr/>
                <p:nvPr/>
              </p:nvSpPr>
              <p:spPr>
                <a:xfrm>
                  <a:off x="3549650" y="1716350"/>
                  <a:ext cx="2030076" cy="1252910"/>
                </a:xfrm>
                <a:prstGeom prst="rect">
                  <a:avLst/>
                </a:prstGeom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sz="4000" b="1" i="1">
                            <a:latin typeface="Cambria Math" panose="02040503050406030204" pitchFamily="18" charset="0"/>
                          </a:rPr>
                          <m:t>𝜱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⋯</m:t>
                            </m:r>
                          </m:e>
                        </m:d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1388ED3B-DBAA-84BB-32BD-6F60095DBF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9650" y="1716350"/>
                  <a:ext cx="2030076" cy="12529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B479393-EF47-39FB-F26A-167F4769E7EA}"/>
                </a:ext>
              </a:extLst>
            </p:cNvPr>
            <p:cNvCxnSpPr>
              <a:cxnSpLocks/>
            </p:cNvCxnSpPr>
            <p:nvPr/>
          </p:nvCxnSpPr>
          <p:spPr>
            <a:xfrm>
              <a:off x="2069138" y="1391439"/>
              <a:ext cx="0" cy="19526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186FCC1-63F1-286C-693A-69B7143F40B8}"/>
                </a:ext>
              </a:extLst>
            </p:cNvPr>
            <p:cNvCxnSpPr>
              <a:cxnSpLocks/>
            </p:cNvCxnSpPr>
            <p:nvPr/>
          </p:nvCxnSpPr>
          <p:spPr>
            <a:xfrm>
              <a:off x="7189451" y="1427321"/>
              <a:ext cx="0" cy="1952625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8F8B484F-4B07-78EE-0D09-D93F742D0F4F}"/>
                </a:ext>
              </a:extLst>
            </p:cNvPr>
            <p:cNvCxnSpPr>
              <a:endCxn id="21" idx="1"/>
            </p:cNvCxnSpPr>
            <p:nvPr/>
          </p:nvCxnSpPr>
          <p:spPr>
            <a:xfrm>
              <a:off x="2069138" y="2342805"/>
              <a:ext cx="1480512" cy="0"/>
            </a:xfrm>
            <a:prstGeom prst="straightConnector1">
              <a:avLst/>
            </a:prstGeom>
            <a:ln w="57150">
              <a:solidFill>
                <a:srgbClr val="009C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E0AE21C-6ED8-9831-630D-25BE7970E986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>
              <a:off x="5579726" y="2342805"/>
              <a:ext cx="1609725" cy="0"/>
            </a:xfrm>
            <a:prstGeom prst="straightConnector1">
              <a:avLst/>
            </a:prstGeom>
            <a:ln w="57150">
              <a:solidFill>
                <a:srgbClr val="009C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1692DDB-388B-CFF0-D518-3CD33091AEF4}"/>
                </a:ext>
              </a:extLst>
            </p:cNvPr>
            <p:cNvSpPr txBox="1"/>
            <p:nvPr/>
          </p:nvSpPr>
          <p:spPr>
            <a:xfrm>
              <a:off x="196445" y="1341547"/>
              <a:ext cx="18726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/>
                <a:t>Plane you wish to</a:t>
              </a:r>
            </a:p>
            <a:p>
              <a:pPr algn="r"/>
              <a:r>
                <a:rPr lang="en-US" b="1" dirty="0"/>
                <a:t>recover fields for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EE5F69-0F75-DF0E-DE6C-D0DCB0DBB077}"/>
                </a:ext>
              </a:extLst>
            </p:cNvPr>
            <p:cNvSpPr txBox="1"/>
            <p:nvPr/>
          </p:nvSpPr>
          <p:spPr>
            <a:xfrm>
              <a:off x="7189451" y="1395114"/>
              <a:ext cx="18561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Plane where you measured intensity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162CC5-2F61-C4FC-B7DC-2B7C5D8FB86D}"/>
                </a:ext>
              </a:extLst>
            </p:cNvPr>
            <p:cNvSpPr txBox="1"/>
            <p:nvPr/>
          </p:nvSpPr>
          <p:spPr>
            <a:xfrm>
              <a:off x="2957155" y="999065"/>
              <a:ext cx="32296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Operator describing</a:t>
              </a:r>
            </a:p>
            <a:p>
              <a:pPr algn="ctr"/>
              <a:r>
                <a:rPr lang="en-US" b="1" dirty="0"/>
                <a:t>propagation + absolute value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EBB320BB-68E5-846A-DE35-4A48DCC25D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9650" y="3344064"/>
              <a:ext cx="3565525" cy="80037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0FFB124-5F82-7E2C-87B5-3A4CF9B9687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57725" y="3121412"/>
              <a:ext cx="133350" cy="1023023"/>
            </a:xfrm>
            <a:prstGeom prst="straightConnector1">
              <a:avLst/>
            </a:prstGeom>
            <a:ln w="3810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6D248CDC-ECC3-168C-E949-49850CD0EF4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71700" y="3364738"/>
              <a:ext cx="3160712" cy="832513"/>
            </a:xfrm>
            <a:prstGeom prst="straightConnector1">
              <a:avLst/>
            </a:prstGeom>
            <a:ln w="38100">
              <a:solidFill>
                <a:srgbClr val="92D05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923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4.5679E-6 L 0.98611 0.31667 " pathEditMode="relative" rAng="0" ptsTypes="AA">
                                      <p:cBhvr>
                                        <p:cTn id="6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06" y="158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7284E-6 L 0.75677 -1.7284E-6 " pathEditMode="relative" rAng="0" ptsTypes="AA">
                                      <p:cBhvr>
                                        <p:cTn id="12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84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10BD-B1E1-02EA-2B84-D909E3ED7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 Retrieval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82D7D-B68C-732C-EB29-EE4C800A8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Convex relaxations</a:t>
            </a:r>
          </a:p>
          <a:p>
            <a:r>
              <a:rPr lang="en-US" dirty="0"/>
              <a:t>Approximate message passing</a:t>
            </a:r>
          </a:p>
          <a:p>
            <a:r>
              <a:rPr lang="en-US" dirty="0"/>
              <a:t>Alternating projection methods</a:t>
            </a:r>
          </a:p>
          <a:p>
            <a:pPr lvl="1"/>
            <a:r>
              <a:rPr lang="en-US" dirty="0"/>
              <a:t>Gerchberg-Saxton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800" dirty="0"/>
              <a:t>The run-a-model-in-PyTorch-with-</a:t>
            </a:r>
            <a:r>
              <a:rPr lang="en-US" sz="800" dirty="0" err="1"/>
              <a:t>autograd</a:t>
            </a:r>
            <a:r>
              <a:rPr lang="en-US" sz="800" dirty="0"/>
              <a:t>-and-do-gradient-descent method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7FF94-ACF3-F3F9-4B31-FA4E58247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FC6F0-5C8A-61FA-AB80-E65315605BDD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[5]</a:t>
            </a:r>
          </a:p>
        </p:txBody>
      </p:sp>
    </p:spTree>
    <p:extLst>
      <p:ext uri="{BB962C8B-B14F-4D97-AF65-F5344CB8AC3E}">
        <p14:creationId xmlns:p14="http://schemas.microsoft.com/office/powerpoint/2010/main" val="11955436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144F38B4-9276-1E26-B000-2EA251AC9451}"/>
              </a:ext>
            </a:extLst>
          </p:cNvPr>
          <p:cNvSpPr txBox="1"/>
          <p:nvPr/>
        </p:nvSpPr>
        <p:spPr>
          <a:xfrm>
            <a:off x="176350" y="3425169"/>
            <a:ext cx="52181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KNOWN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Intensity measurement at source plane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Intensity measurement at target plane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dirty="0"/>
              <a:t>Propagation &amp; inverse propagation operators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E8EA7D-8CCB-A762-6C00-4E008C4E5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Gerchberg-Saxton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32EB0-3357-4E65-2D12-6DB8B9067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8C81D0-D2D8-9D1E-1873-EC6FDD3100EB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SOURCES:</a:t>
            </a:r>
            <a:r>
              <a:rPr lang="en-US" sz="1400" dirty="0">
                <a:solidFill>
                  <a:schemeClr val="bg1"/>
                </a:solidFill>
              </a:rPr>
              <a:t> [2], [6]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8BD5AB9-9271-79A3-21AC-591F0719573F}"/>
              </a:ext>
            </a:extLst>
          </p:cNvPr>
          <p:cNvGrpSpPr/>
          <p:nvPr/>
        </p:nvGrpSpPr>
        <p:grpSpPr>
          <a:xfrm>
            <a:off x="908304" y="905256"/>
            <a:ext cx="7778496" cy="2651155"/>
            <a:chOff x="588264" y="1152144"/>
            <a:chExt cx="7778496" cy="26511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4AC1F0E-850D-7751-E7A3-21E2CA24FCE0}"/>
                </a:ext>
              </a:extLst>
            </p:cNvPr>
            <p:cNvSpPr/>
            <p:nvPr/>
          </p:nvSpPr>
          <p:spPr>
            <a:xfrm>
              <a:off x="3380232" y="1240932"/>
              <a:ext cx="1895856" cy="8572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Propagate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7BFCAA-6627-9AED-DA98-A953CB72EF88}"/>
                </a:ext>
              </a:extLst>
            </p:cNvPr>
            <p:cNvSpPr/>
            <p:nvPr/>
          </p:nvSpPr>
          <p:spPr>
            <a:xfrm>
              <a:off x="3422904" y="2946049"/>
              <a:ext cx="1895856" cy="8572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Invert Propagation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AC2D05B-003C-04E3-8A75-0C1214B420C6}"/>
                </a:ext>
              </a:extLst>
            </p:cNvPr>
            <p:cNvSpPr/>
            <p:nvPr/>
          </p:nvSpPr>
          <p:spPr>
            <a:xfrm>
              <a:off x="6470904" y="2088799"/>
              <a:ext cx="1895856" cy="8572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Constrain Amplitude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BF18D3-033F-CBBF-D238-B2ED90CD0107}"/>
                </a:ext>
              </a:extLst>
            </p:cNvPr>
            <p:cNvSpPr/>
            <p:nvPr/>
          </p:nvSpPr>
          <p:spPr>
            <a:xfrm>
              <a:off x="588264" y="2108611"/>
              <a:ext cx="1895856" cy="8572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Constrain Amplitude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07FB89B5-20A8-C186-B650-6215016F985E}"/>
                </a:ext>
              </a:extLst>
            </p:cNvPr>
            <p:cNvCxnSpPr>
              <a:stCxn id="12" idx="0"/>
              <a:endCxn id="5" idx="1"/>
            </p:cNvCxnSpPr>
            <p:nvPr/>
          </p:nvCxnSpPr>
          <p:spPr>
            <a:xfrm rot="5400000" flipH="1" flipV="1">
              <a:off x="2238685" y="967064"/>
              <a:ext cx="439054" cy="1844040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D72DA8A6-96E8-A470-E782-3DBB40F93CB7}"/>
                </a:ext>
              </a:extLst>
            </p:cNvPr>
            <p:cNvCxnSpPr>
              <a:stCxn id="5" idx="3"/>
              <a:endCxn id="9" idx="0"/>
            </p:cNvCxnSpPr>
            <p:nvPr/>
          </p:nvCxnSpPr>
          <p:spPr>
            <a:xfrm>
              <a:off x="5276088" y="1669557"/>
              <a:ext cx="2142744" cy="419242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781A50A4-9073-8BF7-612F-C8ECBE1C1549}"/>
                </a:ext>
              </a:extLst>
            </p:cNvPr>
            <p:cNvCxnSpPr>
              <a:stCxn id="9" idx="2"/>
              <a:endCxn id="8" idx="3"/>
            </p:cNvCxnSpPr>
            <p:nvPr/>
          </p:nvCxnSpPr>
          <p:spPr>
            <a:xfrm rot="5400000">
              <a:off x="6154484" y="2110325"/>
              <a:ext cx="428625" cy="2100072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or: Elbow 19">
              <a:extLst>
                <a:ext uri="{FF2B5EF4-FFF2-40B4-BE49-F238E27FC236}">
                  <a16:creationId xmlns:a16="http://schemas.microsoft.com/office/drawing/2014/main" id="{DF63023D-0A00-A347-3332-712F0C68DA8B}"/>
                </a:ext>
              </a:extLst>
            </p:cNvPr>
            <p:cNvCxnSpPr>
              <a:stCxn id="8" idx="1"/>
              <a:endCxn id="12" idx="2"/>
            </p:cNvCxnSpPr>
            <p:nvPr/>
          </p:nvCxnSpPr>
          <p:spPr>
            <a:xfrm rot="10800000">
              <a:off x="1536192" y="2965862"/>
              <a:ext cx="1886712" cy="408813"/>
            </a:xfrm>
            <a:prstGeom prst="bentConnector2">
              <a:avLst/>
            </a:prstGeom>
            <a:ln w="57150">
              <a:solidFill>
                <a:schemeClr val="tx1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44FB67D-BBAD-CF95-4AC5-EC4EF6C4DF83}"/>
                </a:ext>
              </a:extLst>
            </p:cNvPr>
            <p:cNvCxnSpPr>
              <a:cxnSpLocks/>
            </p:cNvCxnSpPr>
            <p:nvPr/>
          </p:nvCxnSpPr>
          <p:spPr>
            <a:xfrm>
              <a:off x="2709218" y="1152144"/>
              <a:ext cx="0" cy="2651155"/>
            </a:xfrm>
            <a:prstGeom prst="line">
              <a:avLst/>
            </a:prstGeom>
            <a:ln w="5715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9E7FAEB-D9BE-1337-52FA-46AB8CBFF232}"/>
                </a:ext>
              </a:extLst>
            </p:cNvPr>
            <p:cNvCxnSpPr>
              <a:cxnSpLocks/>
            </p:cNvCxnSpPr>
            <p:nvPr/>
          </p:nvCxnSpPr>
          <p:spPr>
            <a:xfrm>
              <a:off x="6190034" y="1152144"/>
              <a:ext cx="0" cy="2651155"/>
            </a:xfrm>
            <a:prstGeom prst="line">
              <a:avLst/>
            </a:prstGeom>
            <a:ln w="5715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8A53CC5-E4BC-501F-5DAF-67D57406CD91}"/>
                </a:ext>
              </a:extLst>
            </p:cNvPr>
            <p:cNvSpPr txBox="1"/>
            <p:nvPr/>
          </p:nvSpPr>
          <p:spPr>
            <a:xfrm>
              <a:off x="6190034" y="1189916"/>
              <a:ext cx="17553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9CFF"/>
                  </a:solidFill>
                </a:rPr>
                <a:t>Target Plane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DE56F5-69B7-404F-0859-276AA7D11C52}"/>
                </a:ext>
              </a:extLst>
            </p:cNvPr>
            <p:cNvSpPr txBox="1"/>
            <p:nvPr/>
          </p:nvSpPr>
          <p:spPr>
            <a:xfrm>
              <a:off x="879422" y="1181484"/>
              <a:ext cx="18297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009C00"/>
                  </a:solidFill>
                </a:rPr>
                <a:t>Source Plane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0575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2936-48C3-47F8-9073-8A012A30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WISH:</a:t>
            </a:r>
            <a:br>
              <a:rPr lang="en-US" dirty="0"/>
            </a:br>
            <a:r>
              <a:rPr lang="en-US" sz="2200" dirty="0"/>
              <a:t>Wavefront Imaging Sensor with High Resolution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6A811-3041-9F10-93CA-A6A92C9E9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Obtaining wavefront phases using computational phase retrieval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14429-4E91-510D-642B-68658D97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936EBC-8806-FA4A-D916-166B6085D610}"/>
              </a:ext>
            </a:extLst>
          </p:cNvPr>
          <p:cNvSpPr txBox="1"/>
          <p:nvPr/>
        </p:nvSpPr>
        <p:spPr>
          <a:xfrm>
            <a:off x="0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For more information on WISH, see [3].</a:t>
            </a:r>
          </a:p>
        </p:txBody>
      </p:sp>
    </p:spTree>
    <p:extLst>
      <p:ext uri="{BB962C8B-B14F-4D97-AF65-F5344CB8AC3E}">
        <p14:creationId xmlns:p14="http://schemas.microsoft.com/office/powerpoint/2010/main" val="5009624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BEF3-3614-1CCA-0B0E-8BED2E6F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WISH(ED) Setup and General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2E415-585B-356F-7878-DD156D29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D36CD46-99D6-587E-E831-7C4A7B558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091384"/>
            <a:ext cx="8229600" cy="21098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82598BB-83ED-75B6-134D-62A047FB1D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50248" y="857250"/>
            <a:ext cx="5212080" cy="28654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121AA-E05B-5D40-716B-1D889B9CB2F9}"/>
              </a:ext>
            </a:extLst>
          </p:cNvPr>
          <p:cNvSpPr txBox="1"/>
          <p:nvPr/>
        </p:nvSpPr>
        <p:spPr>
          <a:xfrm>
            <a:off x="66675" y="655074"/>
            <a:ext cx="5212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OBJECTIVE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Recover the complex field (amplitude and phase) on the image sensor plane (without the SLM)</a:t>
            </a:r>
          </a:p>
          <a:p>
            <a:pPr marL="342900" indent="-342900">
              <a:buAutoNum type="arabicPeriod"/>
            </a:pPr>
            <a:r>
              <a:rPr lang="en-US" dirty="0"/>
              <a:t>Use the recovered phase to obtain the </a:t>
            </a:r>
            <a:r>
              <a:rPr lang="en-US" dirty="0" err="1"/>
              <a:t>depthmap</a:t>
            </a:r>
            <a:r>
              <a:rPr lang="en-US" dirty="0"/>
              <a:t> of the object.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59B50-1F29-7D4A-C575-9DE303BDF1A8}"/>
              </a:ext>
            </a:extLst>
          </p:cNvPr>
          <p:cNvSpPr txBox="1"/>
          <p:nvPr/>
        </p:nvSpPr>
        <p:spPr>
          <a:xfrm>
            <a:off x="6553200" y="4299576"/>
            <a:ext cx="2311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 </a:t>
            </a:r>
            <a:r>
              <a:rPr lang="en-US" dirty="0"/>
              <a:t>Phase-only SLM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F65E11-2162-3F22-D613-1C00571AF178}"/>
              </a:ext>
            </a:extLst>
          </p:cNvPr>
          <p:cNvSpPr txBox="1"/>
          <p:nvPr/>
        </p:nvSpPr>
        <p:spPr>
          <a:xfrm>
            <a:off x="0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SOURCES:</a:t>
            </a:r>
            <a:r>
              <a:rPr lang="en-US" sz="1400" dirty="0">
                <a:solidFill>
                  <a:schemeClr val="bg1"/>
                </a:solidFill>
              </a:rPr>
              <a:t> [2], [3]</a:t>
            </a:r>
          </a:p>
        </p:txBody>
      </p:sp>
    </p:spTree>
    <p:extLst>
      <p:ext uri="{BB962C8B-B14F-4D97-AF65-F5344CB8AC3E}">
        <p14:creationId xmlns:p14="http://schemas.microsoft.com/office/powerpoint/2010/main" val="1769519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C1A20-3D2A-4186-69EA-B2EE58C1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Inverse Problem?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AEB892-5493-6B84-3DD5-79F6ED3C9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Given a set of observations, find the causes</a:t>
            </a:r>
          </a:p>
          <a:p>
            <a:r>
              <a:rPr lang="en-US" sz="2400" dirty="0"/>
              <a:t>Example – Inverse scattering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B338C-C0DD-79DA-AC48-218BD9AA5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9071A5-4D36-1DA3-23C1-ADCF466DE331}"/>
              </a:ext>
            </a:extLst>
          </p:cNvPr>
          <p:cNvSpPr txBox="1"/>
          <p:nvPr/>
        </p:nvSpPr>
        <p:spPr>
          <a:xfrm>
            <a:off x="0" y="4820080"/>
            <a:ext cx="810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IMAGE SOURCE:</a:t>
            </a:r>
            <a:r>
              <a:rPr lang="en-US" sz="1200" dirty="0">
                <a:solidFill>
                  <a:schemeClr val="bg1"/>
                </a:solidFill>
              </a:rPr>
              <a:t> Figure 1 from “Time reversal techniques in ultrasonic nondestructive testing of scattering media” by Prada et 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B27A5-7E36-CF02-F00D-1FBCDF570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9532" y="1765543"/>
            <a:ext cx="2743200" cy="1324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8F7957-DA55-1A8B-8CE4-A0BEDBFDF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9532" y="3196648"/>
            <a:ext cx="2743200" cy="1400076"/>
          </a:xfrm>
          <a:prstGeom prst="rect">
            <a:avLst/>
          </a:prstGeom>
        </p:spPr>
      </p:pic>
      <p:sp>
        <p:nvSpPr>
          <p:cNvPr id="12" name="Right Bracket 11">
            <a:extLst>
              <a:ext uri="{FF2B5EF4-FFF2-40B4-BE49-F238E27FC236}">
                <a16:creationId xmlns:a16="http://schemas.microsoft.com/office/drawing/2014/main" id="{D0436322-552B-1B31-350F-E7B88DD1C9CF}"/>
              </a:ext>
            </a:extLst>
          </p:cNvPr>
          <p:cNvSpPr/>
          <p:nvPr/>
        </p:nvSpPr>
        <p:spPr>
          <a:xfrm rot="10800000">
            <a:off x="5058557" y="1676400"/>
            <a:ext cx="361950" cy="2965459"/>
          </a:xfrm>
          <a:prstGeom prst="rightBracket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52BA40-96B2-8CF4-910C-94C0072F3C74}"/>
              </a:ext>
            </a:extLst>
          </p:cNvPr>
          <p:cNvSpPr txBox="1"/>
          <p:nvPr/>
        </p:nvSpPr>
        <p:spPr>
          <a:xfrm>
            <a:off x="971551" y="1765543"/>
            <a:ext cx="40195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Given</a:t>
            </a:r>
            <a:endParaRPr lang="en-US" sz="2000" dirty="0"/>
          </a:p>
          <a:p>
            <a:r>
              <a:rPr lang="en-US" sz="2000" dirty="0"/>
              <a:t>  Reflected signals from scatterer(s)</a:t>
            </a:r>
          </a:p>
          <a:p>
            <a:r>
              <a:rPr lang="en-US" sz="2000" dirty="0"/>
              <a:t>     (observations)</a:t>
            </a:r>
          </a:p>
          <a:p>
            <a:endParaRPr lang="en-US" sz="2000" dirty="0"/>
          </a:p>
          <a:p>
            <a:r>
              <a:rPr lang="en-US" sz="2000" b="1" u="sng" dirty="0"/>
              <a:t>Find</a:t>
            </a:r>
            <a:endParaRPr lang="en-US" sz="2000" dirty="0"/>
          </a:p>
          <a:p>
            <a:r>
              <a:rPr lang="en-US" sz="2000" dirty="0"/>
              <a:t>  The location of the scatterer(s)</a:t>
            </a:r>
          </a:p>
          <a:p>
            <a:r>
              <a:rPr lang="en-US" sz="2000" dirty="0"/>
              <a:t>     (causes)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292E7D-9662-4A98-8B55-EED64D7EB8F3}"/>
              </a:ext>
            </a:extLst>
          </p:cNvPr>
          <p:cNvSpPr txBox="1"/>
          <p:nvPr/>
        </p:nvSpPr>
        <p:spPr>
          <a:xfrm>
            <a:off x="5239532" y="1889354"/>
            <a:ext cx="3676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Applications of Inverse Scattering</a:t>
            </a:r>
          </a:p>
          <a:p>
            <a:r>
              <a:rPr lang="en-US" dirty="0"/>
              <a:t>— Medical imaging (ultrasound)</a:t>
            </a:r>
          </a:p>
          <a:p>
            <a:r>
              <a:rPr lang="en-US" dirty="0"/>
              <a:t>— Fault detection</a:t>
            </a:r>
          </a:p>
          <a:p>
            <a:r>
              <a:rPr lang="en-US" dirty="0"/>
              <a:t>— Ground-penetrating radar</a:t>
            </a:r>
          </a:p>
        </p:txBody>
      </p:sp>
    </p:spTree>
    <p:extLst>
      <p:ext uri="{BB962C8B-B14F-4D97-AF65-F5344CB8AC3E}">
        <p14:creationId xmlns:p14="http://schemas.microsoft.com/office/powerpoint/2010/main" val="199452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12" grpId="0" animBg="1"/>
      <p:bldP spid="12" grpId="1" animBg="1"/>
      <p:bldP spid="13" grpId="0"/>
      <p:bldP spid="13" grpId="1"/>
      <p:bldP spid="15" grpId="0"/>
      <p:bldP spid="1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2C7371B-85B0-CDE8-F08E-8BF122928C5E}"/>
              </a:ext>
            </a:extLst>
          </p:cNvPr>
          <p:cNvSpPr/>
          <p:nvPr/>
        </p:nvSpPr>
        <p:spPr>
          <a:xfrm>
            <a:off x="6348768" y="819149"/>
            <a:ext cx="2673806" cy="3819053"/>
          </a:xfrm>
          <a:prstGeom prst="rect">
            <a:avLst/>
          </a:prstGeom>
          <a:noFill/>
          <a:ln w="317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D4C222B-8282-24C9-4049-C12826CD7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596" y="762171"/>
            <a:ext cx="6105525" cy="25812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D166AA-B0D2-F158-0E8A-FC631CEF0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1450" y="3343006"/>
            <a:ext cx="1828800" cy="1497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2623F-D953-755E-B467-FFAF689F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00E37-208C-C65C-178F-3B70D38D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7F2E0B2-A102-97B5-68D3-6C75461AC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1450" y="1694197"/>
            <a:ext cx="1828800" cy="149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F61BE4-8794-7F85-5558-A0AD11538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61450" y="61718"/>
            <a:ext cx="1828800" cy="1493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81F7F-06AF-5B5A-9324-01DD12848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47610" y="3494187"/>
            <a:ext cx="1828800" cy="11948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A9FB1A-3320-1516-3D0A-217B74A26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47610" y="1769865"/>
            <a:ext cx="1828800" cy="11916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D238F9-A9B8-A12F-2131-C1ECA9290C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47610" y="165912"/>
            <a:ext cx="1828800" cy="11916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C3C844D-2D0E-045E-F020-EB57CDEA3FEF}"/>
              </a:ext>
            </a:extLst>
          </p:cNvPr>
          <p:cNvSpPr txBox="1"/>
          <p:nvPr/>
        </p:nvSpPr>
        <p:spPr>
          <a:xfrm>
            <a:off x="1130532" y="3646518"/>
            <a:ext cx="275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Display random phase pattern on SLM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578816-A6C3-9748-C64C-D57876545A10}"/>
              </a:ext>
            </a:extLst>
          </p:cNvPr>
          <p:cNvCxnSpPr>
            <a:cxnSpLocks/>
          </p:cNvCxnSpPr>
          <p:nvPr/>
        </p:nvCxnSpPr>
        <p:spPr>
          <a:xfrm flipV="1">
            <a:off x="4538662" y="2958021"/>
            <a:ext cx="0" cy="384985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93F29-D524-C842-69DD-FBF2A3B41EC0}"/>
              </a:ext>
            </a:extLst>
          </p:cNvPr>
          <p:cNvSpPr txBox="1"/>
          <p:nvPr/>
        </p:nvSpPr>
        <p:spPr>
          <a:xfrm>
            <a:off x="5469850" y="2114610"/>
            <a:ext cx="156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Acquire image from sensor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5CAC90-3D2D-9359-0E13-AA9A3D42B451}"/>
              </a:ext>
            </a:extLst>
          </p:cNvPr>
          <p:cNvCxnSpPr>
            <a:cxnSpLocks/>
          </p:cNvCxnSpPr>
          <p:nvPr/>
        </p:nvCxnSpPr>
        <p:spPr>
          <a:xfrm>
            <a:off x="5224182" y="2365684"/>
            <a:ext cx="1072939" cy="821709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A74C4E-6220-CB6B-75D8-2FB8F455E558}"/>
              </a:ext>
            </a:extLst>
          </p:cNvPr>
          <p:cNvSpPr txBox="1"/>
          <p:nvPr/>
        </p:nvSpPr>
        <p:spPr>
          <a:xfrm>
            <a:off x="6347921" y="821027"/>
            <a:ext cx="267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 SLM and sensor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5D7F6-27D2-7E06-4085-22FAFAE808DA}"/>
              </a:ext>
            </a:extLst>
          </p:cNvPr>
          <p:cNvSpPr txBox="1"/>
          <p:nvPr/>
        </p:nvSpPr>
        <p:spPr>
          <a:xfrm rot="5400000">
            <a:off x="7547978" y="2767823"/>
            <a:ext cx="47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…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042FC00-B5CE-5FEE-A683-716AC2DBD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596" y="1899612"/>
            <a:ext cx="1076325" cy="1076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674F68-3F70-8466-8947-874082CD5EF1}"/>
              </a:ext>
            </a:extLst>
          </p:cNvPr>
          <p:cNvSpPr txBox="1"/>
          <p:nvPr/>
        </p:nvSpPr>
        <p:spPr>
          <a:xfrm>
            <a:off x="6348768" y="821027"/>
            <a:ext cx="267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Recorded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29525-D417-8063-7828-8205DDBA94C7}"/>
              </a:ext>
            </a:extLst>
          </p:cNvPr>
          <p:cNvSpPr txBox="1"/>
          <p:nvPr/>
        </p:nvSpPr>
        <p:spPr>
          <a:xfrm>
            <a:off x="2423862" y="5143500"/>
            <a:ext cx="3831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Can use this </a:t>
            </a:r>
            <a:r>
              <a:rPr lang="en-US" b="1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rgbClr val="FF0000"/>
                </a:solidFill>
              </a:rPr>
              <a:t> in </a:t>
            </a:r>
            <a:r>
              <a:rPr lang="en-US" b="1" dirty="0">
                <a:solidFill>
                  <a:srgbClr val="FF0000"/>
                </a:solidFill>
              </a:rPr>
              <a:t>conjunction</a:t>
            </a:r>
            <a:r>
              <a:rPr lang="en-US" dirty="0">
                <a:solidFill>
                  <a:srgbClr val="FF0000"/>
                </a:solidFill>
              </a:rPr>
              <a:t> with a </a:t>
            </a:r>
            <a:r>
              <a:rPr lang="en-US" b="1" dirty="0">
                <a:solidFill>
                  <a:srgbClr val="FF0000"/>
                </a:solidFill>
              </a:rPr>
              <a:t>model</a:t>
            </a:r>
            <a:r>
              <a:rPr lang="en-US" dirty="0">
                <a:solidFill>
                  <a:srgbClr val="FF0000"/>
                </a:solidFill>
              </a:rPr>
              <a:t> for SLM-to-sensor propagation to recover the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field at the image sensor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6D37CE-6514-CD26-8D60-8FA222257E74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7987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83177 -0.00988 " pathEditMode="relative" rAng="0" ptsTypes="AA">
                                      <p:cBhvr>
                                        <p:cTn id="3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80" y="-4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111 L 0.8401 -0.02099 " pathEditMode="relative" rAng="0" ptsTypes="AA">
                                      <p:cBhvr>
                                        <p:cTn id="44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97" y="-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35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-0.02099 L 1.01649 -0.49321 " pathEditMode="relative" rAng="0" ptsTypes="AA">
                                      <p:cBhvr>
                                        <p:cTn id="56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2361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35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-0.00988 L 1.10746 -0.49321 " pathEditMode="relative" rAng="0" ptsTypes="AA">
                                      <p:cBhvr>
                                        <p:cTn id="60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-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"/>
                            </p:stCondLst>
                            <p:childTnLst>
                              <p:par>
                                <p:cTn id="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45679E-6 L 0.83177 0.32562 " pathEditMode="relative" rAng="0" ptsTypes="AA">
                                      <p:cBhvr>
                                        <p:cTn id="69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06" y="1620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71605E-6 L 0.8401 0.3 " pathEditMode="relative" rAng="0" ptsTypes="AA">
                                      <p:cBhvr>
                                        <p:cTn id="71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10" y="1503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35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0.32561 L 1.10746 3.45679E-6 " pathEditMode="relative" rAng="0" ptsTypes="AA">
                                      <p:cBhvr>
                                        <p:cTn id="93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-16296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35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0.3 L 1.01649 -0.0145 " pathEditMode="relative" rAng="0" ptsTypes="AA">
                                      <p:cBhvr>
                                        <p:cTn id="97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"/>
                            </p:stCondLst>
                            <p:childTnLst>
                              <p:par>
                                <p:cTn id="9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83177 0.63734 " pathEditMode="relative" rAng="0" ptsTypes="AA">
                                      <p:cBhvr>
                                        <p:cTn id="104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80" y="3185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23457E-6 L 0.84011 0.61729 " pathEditMode="relative" rAng="0" ptsTypes="AA">
                                      <p:cBhvr>
                                        <p:cTn id="106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63" y="3092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0.63734 L 1.11024 0.58426 " pathEditMode="relative" rAng="0" ptsTypes="AA">
                                      <p:cBhvr>
                                        <p:cTn id="120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24" y="-265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35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0.61728 L 1.01666 0.575 " pathEditMode="relative" rAng="0" ptsTypes="AA">
                                      <p:cBhvr>
                                        <p:cTn id="124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213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35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"/>
                            </p:stCondLst>
                            <p:childTnLst>
                              <p:par>
                                <p:cTn id="13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1234 L 8.33333E-7 -0.32223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L 0.0007 -0.04876 L 0.00156 -0.00123 L 0.00226 -0.04876 L 0.0033 -0.00092 L 0.00382 -0.04876 L 0.00504 -0.00092 " pathEditMode="relative" rAng="0" ptsTypes="AAAAAAA">
                                      <p:cBhvr>
                                        <p:cTn id="1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2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0.00061 L 2.5E-6 1.85185E-6 " pathEditMode="relative" rAng="0" ptsTypes="AA">
                                      <p:cBhvr>
                                        <p:cTn id="158" dur="3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3" grpId="0"/>
      <p:bldP spid="33" grpId="1"/>
      <p:bldP spid="33" grpId="2"/>
      <p:bldP spid="33" grpId="3"/>
      <p:bldP spid="33" grpId="4"/>
      <p:bldP spid="33" grpId="5"/>
      <p:bldP spid="33" grpId="6"/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1" grpId="0"/>
      <p:bldP spid="11" grpId="1"/>
      <p:bldP spid="19" grpId="0"/>
      <p:bldP spid="19" grpId="1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70F4-744D-5A70-14B3-1CBC5251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</a:t>
            </a:r>
            <a:r>
              <a:rPr lang="en-US"/>
              <a:t>Complex Fields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F1C3B-4478-7193-15C0-B403745B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3743E8B-9B0B-663E-3230-664E8CA28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2843" y="877285"/>
            <a:ext cx="5029200" cy="25812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BFDB270-D9EF-BA6A-6BBE-68271408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7982" y="1923749"/>
            <a:ext cx="1819275" cy="1057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A30C9A-9E8C-4346-9676-06FB6F2094B4}"/>
              </a:ext>
            </a:extLst>
          </p:cNvPr>
          <p:cNvSpPr txBox="1"/>
          <p:nvPr/>
        </p:nvSpPr>
        <p:spPr>
          <a:xfrm>
            <a:off x="80536" y="564670"/>
            <a:ext cx="4834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Objective</a:t>
            </a:r>
          </a:p>
          <a:p>
            <a:r>
              <a:rPr lang="en-US" sz="2400" dirty="0"/>
              <a:t>Recover field (phase + amplitude) at</a:t>
            </a:r>
          </a:p>
          <a:p>
            <a:r>
              <a:rPr lang="en-US" sz="2400" dirty="0"/>
              <a:t>the image sensor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73CBA-99B5-44EB-E8EE-F119123380D8}"/>
              </a:ext>
            </a:extLst>
          </p:cNvPr>
          <p:cNvSpPr txBox="1"/>
          <p:nvPr/>
        </p:nvSpPr>
        <p:spPr>
          <a:xfrm>
            <a:off x="80536" y="2438400"/>
            <a:ext cx="2975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do phase retrieval</a:t>
            </a:r>
          </a:p>
          <a:p>
            <a:r>
              <a:rPr lang="en-US" sz="2400" dirty="0"/>
              <a:t>to accomplish this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7337C1-AB43-8A43-9AF6-B5ED9D605BBD}"/>
              </a:ext>
            </a:extLst>
          </p:cNvPr>
          <p:cNvCxnSpPr>
            <a:cxnSpLocks/>
          </p:cNvCxnSpPr>
          <p:nvPr/>
        </p:nvCxnSpPr>
        <p:spPr>
          <a:xfrm>
            <a:off x="1174750" y="1729740"/>
            <a:ext cx="0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B13257-469F-2EF4-32C0-E1C8C7FC9671}"/>
              </a:ext>
            </a:extLst>
          </p:cNvPr>
          <p:cNvCxnSpPr>
            <a:cxnSpLocks/>
          </p:cNvCxnSpPr>
          <p:nvPr/>
        </p:nvCxnSpPr>
        <p:spPr>
          <a:xfrm>
            <a:off x="1174750" y="3238917"/>
            <a:ext cx="0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630F1-7817-6A54-343A-23137279EAC9}"/>
              </a:ext>
            </a:extLst>
          </p:cNvPr>
          <p:cNvSpPr txBox="1"/>
          <p:nvPr/>
        </p:nvSpPr>
        <p:spPr>
          <a:xfrm>
            <a:off x="80536" y="3912735"/>
            <a:ext cx="38875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focus on SLM and sensor</a:t>
            </a:r>
          </a:p>
          <a:p>
            <a:r>
              <a:rPr lang="en-US" sz="2400" dirty="0"/>
              <a:t>while disregarding the rest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55513CE-352B-C704-BEA6-63507003C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58" y="743120"/>
            <a:ext cx="2708999" cy="143417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4A1C1F4-B219-9004-C799-7BC9CAB6B310}"/>
              </a:ext>
            </a:extLst>
          </p:cNvPr>
          <p:cNvGrpSpPr/>
          <p:nvPr/>
        </p:nvGrpSpPr>
        <p:grpSpPr>
          <a:xfrm>
            <a:off x="-3825240" y="2316251"/>
            <a:ext cx="3723415" cy="2377440"/>
            <a:chOff x="-3962400" y="1729740"/>
            <a:chExt cx="3723415" cy="237744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86F8FB9-CA57-7187-293C-A1A6CE2A2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997318" y="3382455"/>
              <a:ext cx="787727" cy="64488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A6142E2-CCBF-1A89-DB89-76F85070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997318" y="2491736"/>
              <a:ext cx="787727" cy="64317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491CD94-7DA8-4EB6-7713-91DEBAE0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2997318" y="1788571"/>
              <a:ext cx="787727" cy="64317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D44B74-AC60-576E-65BD-1786E983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852825" y="3447574"/>
              <a:ext cx="787727" cy="51464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5B673EE-8B86-5B0F-7E49-7AFFA7C5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852825" y="2524328"/>
              <a:ext cx="787727" cy="51328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70C411C-3647-96BB-F79C-A5438723C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3852825" y="1833451"/>
              <a:ext cx="787727" cy="51328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C14A43-B069-1A8F-75B1-3A00BF80B466}"/>
                </a:ext>
              </a:extLst>
            </p:cNvPr>
            <p:cNvSpPr txBox="1"/>
            <p:nvPr/>
          </p:nvSpPr>
          <p:spPr>
            <a:xfrm rot="5400000">
              <a:off x="-2815282" y="2965607"/>
              <a:ext cx="205137" cy="27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55766B-3B82-14D6-F0AA-C8C55C2F2B25}"/>
                </a:ext>
              </a:extLst>
            </p:cNvPr>
            <p:cNvSpPr txBox="1"/>
            <p:nvPr/>
          </p:nvSpPr>
          <p:spPr>
            <a:xfrm>
              <a:off x="-2104945" y="2867352"/>
              <a:ext cx="18659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SLM Patterns</a:t>
              </a:r>
            </a:p>
            <a:p>
              <a:pPr algn="ctr"/>
              <a:r>
                <a:rPr lang="en-US" sz="2400" b="1" dirty="0"/>
                <a:t>and</a:t>
              </a:r>
            </a:p>
            <a:p>
              <a:pPr algn="ctr"/>
              <a:r>
                <a:rPr lang="en-US" sz="2400" b="1" dirty="0"/>
                <a:t>Sensor Data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A9E07B-2B9A-6221-B1D1-89E42F298F5A}"/>
                </a:ext>
              </a:extLst>
            </p:cNvPr>
            <p:cNvSpPr/>
            <p:nvPr/>
          </p:nvSpPr>
          <p:spPr>
            <a:xfrm>
              <a:off x="-3962400" y="1729740"/>
              <a:ext cx="1865947" cy="2377440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C3AA82B-2704-4C5B-FF39-7157ED1594E3}"/>
              </a:ext>
            </a:extLst>
          </p:cNvPr>
          <p:cNvSpPr/>
          <p:nvPr/>
        </p:nvSpPr>
        <p:spPr>
          <a:xfrm>
            <a:off x="3912554" y="1833027"/>
            <a:ext cx="2198686" cy="11959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Phase Retrieval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Algorithm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CE2E0137-23FE-4C53-60E0-C8881CBFAB99}"/>
              </a:ext>
            </a:extLst>
          </p:cNvPr>
          <p:cNvCxnSpPr/>
          <p:nvPr/>
        </p:nvCxnSpPr>
        <p:spPr>
          <a:xfrm flipV="1">
            <a:off x="2247900" y="2651760"/>
            <a:ext cx="1664654" cy="377190"/>
          </a:xfrm>
          <a:prstGeom prst="bentConnector3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260B250-2767-173B-DEBC-81ACE3BDA0E8}"/>
              </a:ext>
            </a:extLst>
          </p:cNvPr>
          <p:cNvCxnSpPr>
            <a:stCxn id="43" idx="3"/>
          </p:cNvCxnSpPr>
          <p:nvPr/>
        </p:nvCxnSpPr>
        <p:spPr>
          <a:xfrm>
            <a:off x="2899657" y="1460208"/>
            <a:ext cx="1012897" cy="717088"/>
          </a:xfrm>
          <a:prstGeom prst="bentConnector3">
            <a:avLst/>
          </a:prstGeom>
          <a:ln w="3810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6E3244-D0F3-7B46-4C37-DB349FACBBDB}"/>
              </a:ext>
            </a:extLst>
          </p:cNvPr>
          <p:cNvCxnSpPr/>
          <p:nvPr/>
        </p:nvCxnSpPr>
        <p:spPr>
          <a:xfrm>
            <a:off x="6111240" y="2438400"/>
            <a:ext cx="8610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DA19C41-812D-7CA6-63BD-439A262C966B}"/>
              </a:ext>
            </a:extLst>
          </p:cNvPr>
          <p:cNvSpPr txBox="1"/>
          <p:nvPr/>
        </p:nvSpPr>
        <p:spPr>
          <a:xfrm>
            <a:off x="6919122" y="2036887"/>
            <a:ext cx="2100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Sensor Plane</a:t>
            </a:r>
          </a:p>
          <a:p>
            <a:pPr algn="ctr"/>
            <a:r>
              <a:rPr lang="en-US" sz="2400" b="1" dirty="0"/>
              <a:t>Complex Fields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55F3F5-C252-80BA-0183-EC0D43404466}"/>
              </a:ext>
            </a:extLst>
          </p:cNvPr>
          <p:cNvCxnSpPr>
            <a:cxnSpLocks/>
          </p:cNvCxnSpPr>
          <p:nvPr/>
        </p:nvCxnSpPr>
        <p:spPr>
          <a:xfrm flipH="1">
            <a:off x="4248809" y="4034085"/>
            <a:ext cx="97746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9B8E5EE-FC80-C64C-CC4F-B2C4B512D907}"/>
              </a:ext>
            </a:extLst>
          </p:cNvPr>
          <p:cNvSpPr txBox="1"/>
          <p:nvPr/>
        </p:nvSpPr>
        <p:spPr>
          <a:xfrm>
            <a:off x="3721926" y="2783816"/>
            <a:ext cx="72808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>
                <a:solidFill>
                  <a:srgbClr val="009C00"/>
                </a:solidFill>
              </a:rPr>
              <a:t>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ADB69E-168C-2A13-CA0B-30342862933E}"/>
              </a:ext>
            </a:extLst>
          </p:cNvPr>
          <p:cNvSpPr txBox="1"/>
          <p:nvPr/>
        </p:nvSpPr>
        <p:spPr>
          <a:xfrm>
            <a:off x="5226271" y="3580795"/>
            <a:ext cx="3326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data is known/measured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F26922-98A4-03AC-27B4-95A690732EF2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323108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42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-1.85185E-6 L -0.62847 -0.10679 " pathEditMode="relative" rAng="0" ptsTypes="AA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4" y="-534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0.00926 L 0.45816 -0.00432 " pathEditMode="relative" rAng="0" ptsTypes="AA">
                                      <p:cBhvr>
                                        <p:cTn id="78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99" y="247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3" grpId="1"/>
      <p:bldP spid="23" grpId="2"/>
      <p:bldP spid="39" grpId="0"/>
      <p:bldP spid="39" grpId="1"/>
      <p:bldP spid="39" grpId="2"/>
      <p:bldP spid="53" grpId="0" animBg="1"/>
      <p:bldP spid="53" grpId="1" animBg="1"/>
      <p:bldP spid="60" grpId="0"/>
      <p:bldP spid="60" grpId="1"/>
      <p:bldP spid="9" grpId="0"/>
      <p:bldP spid="9" grpId="1"/>
      <p:bldP spid="10" grpId="0"/>
      <p:bldP spid="10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4892-31D0-0913-75BB-FFAAE61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1116-59A3-6601-6176-C9A52FE1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E30F4492-9517-7028-8BDA-6FF944FB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199441"/>
                  </p:ext>
                </p:extLst>
              </p:nvPr>
            </p:nvGraphicFramePr>
            <p:xfrm>
              <a:off x="1492885" y="3548599"/>
              <a:ext cx="6158230" cy="111252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SLM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ASM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E30F4492-9517-7028-8BDA-6FF944FB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199441"/>
                  </p:ext>
                </p:extLst>
              </p:nvPr>
            </p:nvGraphicFramePr>
            <p:xfrm>
              <a:off x="1492885" y="3548599"/>
              <a:ext cx="6158230" cy="111252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8197" r="-4633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108197" r="-4633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SLM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208197" r="-4633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D540125-549A-506D-96D2-9D865C6C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754619"/>
            <a:ext cx="7315200" cy="26878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D1D47D-896B-A8D1-3296-E02B11576A11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NOTE:</a:t>
            </a:r>
            <a:r>
              <a:rPr lang="en-US" sz="1400" dirty="0">
                <a:solidFill>
                  <a:schemeClr val="bg1"/>
                </a:solidFill>
              </a:rPr>
              <a:t> There are other ways of modeling propagation besides ASM (angular spectrum method).</a:t>
            </a:r>
          </a:p>
        </p:txBody>
      </p:sp>
    </p:spTree>
    <p:extLst>
      <p:ext uri="{BB962C8B-B14F-4D97-AF65-F5344CB8AC3E}">
        <p14:creationId xmlns:p14="http://schemas.microsoft.com/office/powerpoint/2010/main" val="33096327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B96A-3831-C799-9346-06E2C657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Sensor Plane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07D26-C93A-7FE9-D1BF-3CD8E9A2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A0D3B5-8526-670C-1949-DB15E739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213108"/>
            <a:ext cx="5486400" cy="2700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ED2B6-A3B7-EF6E-D4AD-35DEBEFFC340}"/>
              </a:ext>
            </a:extLst>
          </p:cNvPr>
          <p:cNvSpPr txBox="1"/>
          <p:nvPr/>
        </p:nvSpPr>
        <p:spPr>
          <a:xfrm>
            <a:off x="705743" y="4305599"/>
            <a:ext cx="3562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Hypothetical field w/o SLM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CAE9F-7DD1-2FBB-E808-45C3CAB4C3E9}"/>
                  </a:ext>
                </a:extLst>
              </p:cNvPr>
              <p:cNvSpPr txBox="1"/>
              <p:nvPr/>
            </p:nvSpPr>
            <p:spPr>
              <a:xfrm>
                <a:off x="2696508" y="3319053"/>
                <a:ext cx="586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CAE9F-7DD1-2FBB-E808-45C3CAB4C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508" y="3319053"/>
                <a:ext cx="586740" cy="461665"/>
              </a:xfrm>
              <a:prstGeom prst="rect">
                <a:avLst/>
              </a:prstGeom>
              <a:blipFill>
                <a:blip r:embed="rId3"/>
                <a:stretch>
                  <a:fillRect r="-3195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F46C32-03AD-40B1-7C30-33581DC0294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989878" y="3780718"/>
            <a:ext cx="0" cy="590244"/>
          </a:xfrm>
          <a:prstGeom prst="straightConnector1">
            <a:avLst/>
          </a:prstGeom>
          <a:ln w="57150">
            <a:solidFill>
              <a:srgbClr val="00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0C59E4-D052-CDBE-8BD9-869B3E299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225117"/>
            <a:ext cx="5486400" cy="268271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BD7AD4-BF72-DC95-EE94-DE86D52A2FC1}"/>
              </a:ext>
            </a:extLst>
          </p:cNvPr>
          <p:cNvCxnSpPr>
            <a:cxnSpLocks/>
          </p:cNvCxnSpPr>
          <p:nvPr/>
        </p:nvCxnSpPr>
        <p:spPr>
          <a:xfrm>
            <a:off x="3367095" y="3105157"/>
            <a:ext cx="0" cy="1188720"/>
          </a:xfrm>
          <a:prstGeom prst="line">
            <a:avLst/>
          </a:prstGeom>
          <a:ln w="76200">
            <a:solidFill>
              <a:srgbClr val="70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85D42E-F5A2-23E3-5D26-5A5E9AF95C3A}"/>
              </a:ext>
            </a:extLst>
          </p:cNvPr>
          <p:cNvCxnSpPr>
            <a:cxnSpLocks/>
          </p:cNvCxnSpPr>
          <p:nvPr/>
        </p:nvCxnSpPr>
        <p:spPr>
          <a:xfrm>
            <a:off x="3027986" y="1700220"/>
            <a:ext cx="0" cy="1766880"/>
          </a:xfrm>
          <a:prstGeom prst="line">
            <a:avLst/>
          </a:prstGeom>
          <a:ln w="76200">
            <a:solidFill>
              <a:srgbClr val="70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86C4F8-2783-3E2C-31DC-F9C6CD27DA96}"/>
              </a:ext>
            </a:extLst>
          </p:cNvPr>
          <p:cNvCxnSpPr>
            <a:cxnSpLocks/>
          </p:cNvCxnSpPr>
          <p:nvPr/>
        </p:nvCxnSpPr>
        <p:spPr>
          <a:xfrm>
            <a:off x="6380788" y="1747838"/>
            <a:ext cx="0" cy="1628775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4FCCE2-EFE6-C3FD-DDCE-5CFDD1EF76D5}"/>
                  </a:ext>
                </a:extLst>
              </p:cNvPr>
              <p:cNvSpPr txBox="1"/>
              <p:nvPr/>
            </p:nvSpPr>
            <p:spPr>
              <a:xfrm>
                <a:off x="3381601" y="3100626"/>
                <a:ext cx="276889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Can numerically propagate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𝑺𝑳𝑴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𝒔𝒆𝒏𝒔𝒐𝒓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4FCCE2-EFE6-C3FD-DDCE-5CFDD1EF7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601" y="3100626"/>
                <a:ext cx="2768897" cy="1015663"/>
              </a:xfrm>
              <a:prstGeom prst="rect">
                <a:avLst/>
              </a:prstGeom>
              <a:blipFill>
                <a:blip r:embed="rId5"/>
                <a:stretch>
                  <a:fillRect t="-3614" b="-10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94B896-851C-D0EB-E7A1-941D35661F71}"/>
                  </a:ext>
                </a:extLst>
              </p:cNvPr>
              <p:cNvSpPr txBox="1"/>
              <p:nvPr/>
            </p:nvSpPr>
            <p:spPr>
              <a:xfrm>
                <a:off x="6026946" y="3618050"/>
                <a:ext cx="8032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94B896-851C-D0EB-E7A1-941D3566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46" y="3618050"/>
                <a:ext cx="803274" cy="369332"/>
              </a:xfrm>
              <a:prstGeom prst="rect">
                <a:avLst/>
              </a:prstGeom>
              <a:blipFill>
                <a:blip r:embed="rId6"/>
                <a:stretch>
                  <a:fillRect r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77E2CF-F073-7B66-72AE-9629A2D56936}"/>
              </a:ext>
            </a:extLst>
          </p:cNvPr>
          <p:cNvCxnSpPr>
            <a:cxnSpLocks/>
          </p:cNvCxnSpPr>
          <p:nvPr/>
        </p:nvCxnSpPr>
        <p:spPr>
          <a:xfrm flipV="1">
            <a:off x="6380788" y="3404395"/>
            <a:ext cx="0" cy="376323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1BA6FEA-E0D0-8915-0360-478F18A53A13}"/>
              </a:ext>
            </a:extLst>
          </p:cNvPr>
          <p:cNvSpPr/>
          <p:nvPr/>
        </p:nvSpPr>
        <p:spPr>
          <a:xfrm>
            <a:off x="2598460" y="2166704"/>
            <a:ext cx="699966" cy="1287780"/>
          </a:xfrm>
          <a:custGeom>
            <a:avLst/>
            <a:gdLst>
              <a:gd name="connsiteX0" fmla="*/ 701396 w 701396"/>
              <a:gd name="connsiteY0" fmla="*/ 0 h 1291061"/>
              <a:gd name="connsiteX1" fmla="*/ 356 w 701396"/>
              <a:gd name="connsiteY1" fmla="*/ 624840 h 1291061"/>
              <a:gd name="connsiteX2" fmla="*/ 594716 w 701396"/>
              <a:gd name="connsiteY2" fmla="*/ 1287780 h 1291061"/>
              <a:gd name="connsiteX0" fmla="*/ 701388 w 701388"/>
              <a:gd name="connsiteY0" fmla="*/ 0 h 1298162"/>
              <a:gd name="connsiteX1" fmla="*/ 348 w 701388"/>
              <a:gd name="connsiteY1" fmla="*/ 624840 h 1298162"/>
              <a:gd name="connsiteX2" fmla="*/ 611377 w 701388"/>
              <a:gd name="connsiteY2" fmla="*/ 1294924 h 1298162"/>
              <a:gd name="connsiteX0" fmla="*/ 675194 w 675194"/>
              <a:gd name="connsiteY0" fmla="*/ 0 h 1293399"/>
              <a:gd name="connsiteX1" fmla="*/ 348 w 675194"/>
              <a:gd name="connsiteY1" fmla="*/ 620077 h 1293399"/>
              <a:gd name="connsiteX2" fmla="*/ 611377 w 675194"/>
              <a:gd name="connsiteY2" fmla="*/ 1290161 h 1293399"/>
              <a:gd name="connsiteX0" fmla="*/ 675641 w 675641"/>
              <a:gd name="connsiteY0" fmla="*/ 0 h 1290161"/>
              <a:gd name="connsiteX1" fmla="*/ 795 w 675641"/>
              <a:gd name="connsiteY1" fmla="*/ 620077 h 1290161"/>
              <a:gd name="connsiteX2" fmla="*/ 611824 w 675641"/>
              <a:gd name="connsiteY2" fmla="*/ 1290161 h 1290161"/>
              <a:gd name="connsiteX0" fmla="*/ 675641 w 675641"/>
              <a:gd name="connsiteY0" fmla="*/ 0 h 1290161"/>
              <a:gd name="connsiteX1" fmla="*/ 795 w 675641"/>
              <a:gd name="connsiteY1" fmla="*/ 620077 h 1290161"/>
              <a:gd name="connsiteX2" fmla="*/ 611824 w 675641"/>
              <a:gd name="connsiteY2" fmla="*/ 1290161 h 1290161"/>
              <a:gd name="connsiteX0" fmla="*/ 635284 w 635284"/>
              <a:gd name="connsiteY0" fmla="*/ 0 h 1290161"/>
              <a:gd name="connsiteX1" fmla="*/ 919 w 635284"/>
              <a:gd name="connsiteY1" fmla="*/ 620077 h 1290161"/>
              <a:gd name="connsiteX2" fmla="*/ 571467 w 635284"/>
              <a:gd name="connsiteY2" fmla="*/ 1290161 h 1290161"/>
              <a:gd name="connsiteX0" fmla="*/ 635125 w 635125"/>
              <a:gd name="connsiteY0" fmla="*/ 0 h 1287780"/>
              <a:gd name="connsiteX1" fmla="*/ 760 w 635125"/>
              <a:gd name="connsiteY1" fmla="*/ 620077 h 1287780"/>
              <a:gd name="connsiteX2" fmla="*/ 626077 w 635125"/>
              <a:gd name="connsiteY2" fmla="*/ 1287780 h 1287780"/>
              <a:gd name="connsiteX0" fmla="*/ 640421 w 640421"/>
              <a:gd name="connsiteY0" fmla="*/ 0 h 1287780"/>
              <a:gd name="connsiteX1" fmla="*/ 6056 w 640421"/>
              <a:gd name="connsiteY1" fmla="*/ 620077 h 1287780"/>
              <a:gd name="connsiteX2" fmla="*/ 631373 w 640421"/>
              <a:gd name="connsiteY2" fmla="*/ 1287780 h 1287780"/>
              <a:gd name="connsiteX0" fmla="*/ 636333 w 636333"/>
              <a:gd name="connsiteY0" fmla="*/ 0 h 1287780"/>
              <a:gd name="connsiteX1" fmla="*/ 1968 w 636333"/>
              <a:gd name="connsiteY1" fmla="*/ 620077 h 1287780"/>
              <a:gd name="connsiteX2" fmla="*/ 627285 w 636333"/>
              <a:gd name="connsiteY2" fmla="*/ 1287780 h 128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333" h="1287780">
                <a:moveTo>
                  <a:pt x="636333" y="0"/>
                </a:moveTo>
                <a:cubicBezTo>
                  <a:pt x="61340" y="14605"/>
                  <a:pt x="19748" y="405447"/>
                  <a:pt x="1968" y="620077"/>
                </a:cubicBezTo>
                <a:cubicBezTo>
                  <a:pt x="-15812" y="834707"/>
                  <a:pt x="78645" y="1276509"/>
                  <a:pt x="627285" y="1287780"/>
                </a:cubicBezTo>
              </a:path>
            </a:pathLst>
          </a:custGeom>
          <a:ln w="57150">
            <a:solidFill>
              <a:srgbClr val="009C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758FF0-4B6D-A357-04A2-FB7A6231CABE}"/>
                  </a:ext>
                </a:extLst>
              </p:cNvPr>
              <p:cNvSpPr txBox="1"/>
              <p:nvPr/>
            </p:nvSpPr>
            <p:spPr>
              <a:xfrm>
                <a:off x="-252029" y="2406998"/>
                <a:ext cx="31142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Can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𝑆𝐿𝑀</m:t>
                        </m:r>
                      </m:sub>
                    </m:sSub>
                  </m:oMath>
                </a14:m>
                <a:r>
                  <a:rPr lang="en-US" sz="2000" dirty="0"/>
                  <a:t> is the input to the SLM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758FF0-4B6D-A357-04A2-FB7A6231C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2029" y="2406998"/>
                <a:ext cx="3114276" cy="707886"/>
              </a:xfrm>
              <a:prstGeom prst="rect">
                <a:avLst/>
              </a:prstGeom>
              <a:blipFill>
                <a:blip r:embed="rId7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5ACF6BD-28A4-FB2A-9A85-FC73B59E99F7}"/>
                  </a:ext>
                </a:extLst>
              </p:cNvPr>
              <p:cNvSpPr txBox="1"/>
              <p:nvPr/>
            </p:nvSpPr>
            <p:spPr>
              <a:xfrm>
                <a:off x="3005056" y="4196150"/>
                <a:ext cx="586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5ACF6BD-28A4-FB2A-9A85-FC73B59E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56" y="4196150"/>
                <a:ext cx="586740" cy="461665"/>
              </a:xfrm>
              <a:prstGeom prst="rect">
                <a:avLst/>
              </a:prstGeom>
              <a:blipFill>
                <a:blip r:embed="rId8"/>
                <a:stretch>
                  <a:fillRect r="-3229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6AD921-3883-E813-CF8E-C34267DEC587}"/>
              </a:ext>
            </a:extLst>
          </p:cNvPr>
          <p:cNvSpPr txBox="1"/>
          <p:nvPr/>
        </p:nvSpPr>
        <p:spPr>
          <a:xfrm>
            <a:off x="6365083" y="1096715"/>
            <a:ext cx="2926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SUMMARY</a:t>
            </a:r>
            <a:endParaRPr lang="en-US" sz="2000" dirty="0"/>
          </a:p>
          <a:p>
            <a:r>
              <a:rPr lang="en-US" sz="2000" dirty="0"/>
              <a:t>To recover sensor fields:</a:t>
            </a:r>
          </a:p>
          <a:p>
            <a:r>
              <a:rPr lang="en-US" sz="2000" dirty="0"/>
              <a:t>1. Recover SLM</a:t>
            </a:r>
            <a:br>
              <a:rPr lang="en-US" sz="2000" dirty="0"/>
            </a:br>
            <a:r>
              <a:rPr lang="en-US" sz="2000" dirty="0"/>
              <a:t>     input field</a:t>
            </a:r>
          </a:p>
          <a:p>
            <a:r>
              <a:rPr lang="en-US" sz="2000" dirty="0"/>
              <a:t>2. Numerically propagate</a:t>
            </a:r>
            <a:br>
              <a:rPr lang="en-US" sz="2000" dirty="0"/>
            </a:br>
            <a:r>
              <a:rPr lang="en-US" sz="2000" dirty="0"/>
              <a:t>     the SLM input field to</a:t>
            </a:r>
            <a:br>
              <a:rPr lang="en-US" sz="2000" dirty="0"/>
            </a:br>
            <a:r>
              <a:rPr lang="en-US" sz="2000" dirty="0"/>
              <a:t>     get the sensor field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1DD0E-0CDE-D01D-48AD-6CD3079AB0FE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4554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5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" fill="hold"/>
                                        <p:tgtEl>
                                          <p:spTgt spid="1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pat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61111E-6 -4.93827E-7 L 0.37152 -0.0021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76" y="-1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2.22222E-6 -0.15185 " pathEditMode="relative" rAng="0" ptsTypes="AA">
                                      <p:cBhvr>
                                        <p:cTn id="8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79 -0.00617 L -0.00764 -0.55679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-2753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45679E-6 L 0.03212 -0.19876 " pathEditMode="relative" rAng="0" ptsTypes="AA">
                                      <p:cBhvr>
                                        <p:cTn id="9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993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50"/>
                            </p:stCondLst>
                            <p:childTnLst>
                              <p:par>
                                <p:cTn id="9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8" grpId="0"/>
      <p:bldP spid="8" grpId="1"/>
      <p:bldP spid="44" grpId="0"/>
      <p:bldP spid="44" grpId="1"/>
      <p:bldP spid="44" grpId="2"/>
      <p:bldP spid="46" grpId="0"/>
      <p:bldP spid="46" grpId="1"/>
      <p:bldP spid="46" grpId="2"/>
      <p:bldP spid="52" grpId="0" animBg="1"/>
      <p:bldP spid="52" grpId="1" animBg="1"/>
      <p:bldP spid="53" grpId="0"/>
      <p:bldP spid="53" grpId="1"/>
      <p:bldP spid="54" grpId="1"/>
      <p:bldP spid="54" grpId="2"/>
      <p:bldP spid="54" grpId="3"/>
      <p:bldP spid="55" grpId="0"/>
      <p:bldP spid="5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628D-FC74-DA12-D74D-9740773A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SLM Input with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D3DAC-E139-DDE7-F011-68EBEBB7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4C9879-2488-051E-186C-324BBC25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79" y="932141"/>
            <a:ext cx="4624021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749C03-0C8E-6EF0-C8F3-54EC79DED7CD}"/>
                  </a:ext>
                </a:extLst>
              </p:cNvPr>
              <p:cNvSpPr txBox="1"/>
              <p:nvPr/>
            </p:nvSpPr>
            <p:spPr>
              <a:xfrm>
                <a:off x="49130" y="3661153"/>
                <a:ext cx="4013649" cy="1092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Known/Measured</a:t>
                </a:r>
              </a:p>
              <a:p>
                <a:r>
                  <a:rPr lang="en-US" dirty="0"/>
                  <a:t>  Sensor Images: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SLM Patterns: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l-G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749C03-0C8E-6EF0-C8F3-54EC79DED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0" y="3661153"/>
                <a:ext cx="4013649" cy="1092671"/>
              </a:xfrm>
              <a:prstGeom prst="rect">
                <a:avLst/>
              </a:prstGeom>
              <a:blipFill>
                <a:blip r:embed="rId3"/>
                <a:stretch>
                  <a:fillRect l="-1216" t="-3352" b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75CD37D-BE0D-5ED6-45BC-2CCB600CB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93" y="932141"/>
            <a:ext cx="2217234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1F027-D2BD-C70A-3087-21B199795AC4}"/>
                  </a:ext>
                </a:extLst>
              </p:cNvPr>
              <p:cNvSpPr txBox="1"/>
              <p:nvPr/>
            </p:nvSpPr>
            <p:spPr>
              <a:xfrm>
                <a:off x="2445863" y="830433"/>
                <a:ext cx="23723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Unknown</a:t>
                </a:r>
              </a:p>
              <a:p>
                <a:r>
                  <a:rPr lang="en-US" dirty="0"/>
                  <a:t>  SLM Plane Field: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𝑆𝐿𝑀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1F027-D2BD-C70A-3087-21B19979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863" y="830433"/>
                <a:ext cx="2372397" cy="646331"/>
              </a:xfrm>
              <a:prstGeom prst="rect">
                <a:avLst/>
              </a:prstGeom>
              <a:blipFill>
                <a:blip r:embed="rId5"/>
                <a:stretch>
                  <a:fillRect l="-205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BE3B98-658C-2C14-58F3-D365E1C74A51}"/>
                  </a:ext>
                </a:extLst>
              </p:cNvPr>
              <p:cNvSpPr txBox="1"/>
              <p:nvPr/>
            </p:nvSpPr>
            <p:spPr>
              <a:xfrm>
                <a:off x="2625172" y="2184158"/>
                <a:ext cx="586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BE3B98-658C-2C14-58F3-D365E1C7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72" y="2184158"/>
                <a:ext cx="586740" cy="369332"/>
              </a:xfrm>
              <a:prstGeom prst="rect">
                <a:avLst/>
              </a:prstGeom>
              <a:blipFill>
                <a:blip r:embed="rId6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5C5D18F-53B9-6486-CF81-CD5FC394E0EA}"/>
              </a:ext>
            </a:extLst>
          </p:cNvPr>
          <p:cNvCxnSpPr>
            <a:cxnSpLocks/>
          </p:cNvCxnSpPr>
          <p:nvPr/>
        </p:nvCxnSpPr>
        <p:spPr>
          <a:xfrm flipH="1" flipV="1">
            <a:off x="2479489" y="2206321"/>
            <a:ext cx="218613" cy="17752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02BA35B-CE89-E101-BB6B-331DB0DB8495}"/>
              </a:ext>
            </a:extLst>
          </p:cNvPr>
          <p:cNvSpPr txBox="1"/>
          <p:nvPr/>
        </p:nvSpPr>
        <p:spPr>
          <a:xfrm>
            <a:off x="1152415" y="833111"/>
            <a:ext cx="517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>
                    <a:alpha val="65000"/>
                  </a:schemeClr>
                </a:solidFill>
              </a:rPr>
              <a:t>?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9998D81-D76A-C82A-B7F8-7889B0B87239}"/>
              </a:ext>
            </a:extLst>
          </p:cNvPr>
          <p:cNvCxnSpPr>
            <a:cxnSpLocks/>
          </p:cNvCxnSpPr>
          <p:nvPr/>
        </p:nvCxnSpPr>
        <p:spPr>
          <a:xfrm>
            <a:off x="2445863" y="1494433"/>
            <a:ext cx="1653062" cy="1177240"/>
          </a:xfrm>
          <a:prstGeom prst="curvedConnector3">
            <a:avLst/>
          </a:prstGeom>
          <a:ln w="508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38CFFF-725D-25E9-B4F4-31E95050161E}"/>
                  </a:ext>
                </a:extLst>
              </p:cNvPr>
              <p:cNvSpPr txBox="1"/>
              <p:nvPr/>
            </p:nvSpPr>
            <p:spPr>
              <a:xfrm>
                <a:off x="31729" y="2367457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Want to find a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𝑺𝑳𝑴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that gives approximately the same sensor images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38CFFF-725D-25E9-B4F4-31E95050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9" y="2367457"/>
                <a:ext cx="2581275" cy="923330"/>
              </a:xfrm>
              <a:prstGeom prst="rect">
                <a:avLst/>
              </a:prstGeom>
              <a:blipFill>
                <a:blip r:embed="rId7"/>
                <a:stretch>
                  <a:fillRect l="-1651" t="-3289" r="-235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86E6BA-7B5B-AE26-7081-9975932602AE}"/>
                  </a:ext>
                </a:extLst>
              </p:cNvPr>
              <p:cNvSpPr txBox="1"/>
              <p:nvPr/>
            </p:nvSpPr>
            <p:spPr>
              <a:xfrm>
                <a:off x="2714335" y="2848586"/>
                <a:ext cx="558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86E6BA-7B5B-AE26-7081-997593260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335" y="2848586"/>
                <a:ext cx="558059" cy="369332"/>
              </a:xfrm>
              <a:prstGeom prst="rect">
                <a:avLst/>
              </a:prstGeom>
              <a:blipFill>
                <a:blip r:embed="rId8"/>
                <a:stretch>
                  <a:fillRect t="-655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54996D18-6A51-E72D-6764-702BA3F50688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272394" y="2671673"/>
            <a:ext cx="807481" cy="361579"/>
          </a:xfrm>
          <a:prstGeom prst="curvedConnector3">
            <a:avLst/>
          </a:prstGeom>
          <a:ln w="508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0F1291-6B7C-1B43-1C7D-7DE3F6A46B8E}"/>
              </a:ext>
            </a:extLst>
          </p:cNvPr>
          <p:cNvSpPr txBox="1"/>
          <p:nvPr/>
        </p:nvSpPr>
        <p:spPr>
          <a:xfrm>
            <a:off x="2436607" y="3379903"/>
            <a:ext cx="2272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9CFF"/>
                </a:solidFill>
              </a:rPr>
              <a:t>Can use optimization accomplish this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ECE5A66-1C93-52FE-8904-4B6BE861E937}"/>
              </a:ext>
            </a:extLst>
          </p:cNvPr>
          <p:cNvSpPr/>
          <p:nvPr/>
        </p:nvSpPr>
        <p:spPr>
          <a:xfrm>
            <a:off x="1837563" y="2916035"/>
            <a:ext cx="1358900" cy="646331"/>
          </a:xfrm>
          <a:prstGeom prst="arc">
            <a:avLst>
              <a:gd name="adj1" fmla="val 5400000"/>
              <a:gd name="adj2" fmla="val 10831249"/>
            </a:avLst>
          </a:prstGeom>
          <a:ln w="57150">
            <a:solidFill>
              <a:srgbClr val="009C00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0E7DA1-77D2-9276-8D98-7B905064F41A}"/>
              </a:ext>
            </a:extLst>
          </p:cNvPr>
          <p:cNvSpPr txBox="1"/>
          <p:nvPr/>
        </p:nvSpPr>
        <p:spPr>
          <a:xfrm>
            <a:off x="319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310702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4" grpId="0"/>
      <p:bldP spid="84" grpId="1"/>
      <p:bldP spid="3" grpId="0"/>
      <p:bldP spid="3" grpId="1"/>
      <p:bldP spid="6" grpId="0" animBg="1"/>
      <p:bldP spid="6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628D-FC74-DA12-D74D-9740773A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BF374-D26B-549E-63E9-595808B8E6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𝑆𝐿𝑀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ASM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l-G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𝑆𝐿𝑀</m:t>
                                                      </m:r>
                                                    </m:sub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bSup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𝑆𝐿𝑀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BF374-D26B-549E-63E9-595808B8E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D3DAC-E139-DDE7-F011-68EBEBB7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15">
                <a:extLst>
                  <a:ext uri="{FF2B5EF4-FFF2-40B4-BE49-F238E27FC236}">
                    <a16:creationId xmlns:a16="http://schemas.microsoft.com/office/drawing/2014/main" id="{8D0BA4CE-A344-1067-0E04-EADE305F41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554256"/>
                  </p:ext>
                </p:extLst>
              </p:nvPr>
            </p:nvGraphicFramePr>
            <p:xfrm>
              <a:off x="1492885" y="2712715"/>
              <a:ext cx="6158230" cy="1926591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Estimated 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44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</a:t>
                          </a:r>
                          <a:r>
                            <a:rPr lang="en-US" sz="1800" dirty="0" err="1"/>
                            <a:t>i</a:t>
                          </a:r>
                          <a:r>
                            <a:rPr lang="en-US" sz="1800" baseline="30000" dirty="0" err="1"/>
                            <a:t>th</a:t>
                          </a:r>
                          <a:r>
                            <a:rPr lang="en-US" sz="1800" dirty="0"/>
                            <a:t> SLM pattern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Intensity pattern on sensor due to </a:t>
                          </a:r>
                          <a:r>
                            <a:rPr lang="en-US" b="0" dirty="0" err="1"/>
                            <a:t>i</a:t>
                          </a:r>
                          <a:r>
                            <a:rPr lang="en-US" b="0" baseline="30000" dirty="0" err="1"/>
                            <a:t>th</a:t>
                          </a:r>
                          <a:r>
                            <a:rPr lang="en-US" b="0" dirty="0"/>
                            <a:t> SLM pattern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157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ASM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15">
                <a:extLst>
                  <a:ext uri="{FF2B5EF4-FFF2-40B4-BE49-F238E27FC236}">
                    <a16:creationId xmlns:a16="http://schemas.microsoft.com/office/drawing/2014/main" id="{8D0BA4CE-A344-1067-0E04-EADE305F41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554256"/>
                  </p:ext>
                </p:extLst>
              </p:nvPr>
            </p:nvGraphicFramePr>
            <p:xfrm>
              <a:off x="1492885" y="2712715"/>
              <a:ext cx="6158230" cy="1926591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6557" r="-463333" b="-4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Estimated 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44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106557" r="-463333" b="-3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436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172603" r="-463333" b="-187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</a:t>
                          </a:r>
                          <a:r>
                            <a:rPr lang="en-US" sz="1800" dirty="0" err="1"/>
                            <a:t>i</a:t>
                          </a:r>
                          <a:r>
                            <a:rPr lang="en-US" sz="1800" baseline="30000" dirty="0" err="1"/>
                            <a:t>th</a:t>
                          </a:r>
                          <a:r>
                            <a:rPr lang="en-US" sz="1800" dirty="0"/>
                            <a:t> SLM pattern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320968" r="-46333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Intensity pattern on sensor due to </a:t>
                          </a:r>
                          <a:r>
                            <a:rPr lang="en-US" b="0" dirty="0" err="1"/>
                            <a:t>i</a:t>
                          </a:r>
                          <a:r>
                            <a:rPr lang="en-US" b="0" baseline="30000" dirty="0" err="1"/>
                            <a:t>th</a:t>
                          </a:r>
                          <a:r>
                            <a:rPr lang="en-US" b="0" dirty="0"/>
                            <a:t> SLM pattern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157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56" t="-427869" r="-46333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B8A05AE-29B3-5237-50C2-AB7126836255}"/>
              </a:ext>
            </a:extLst>
          </p:cNvPr>
          <p:cNvGrpSpPr/>
          <p:nvPr/>
        </p:nvGrpSpPr>
        <p:grpSpPr>
          <a:xfrm>
            <a:off x="594360" y="2020975"/>
            <a:ext cx="8092440" cy="653979"/>
            <a:chOff x="350520" y="4044745"/>
            <a:chExt cx="8092440" cy="6539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697882-3C07-EA6F-25A7-D4F79CCC0808}"/>
                </a:ext>
              </a:extLst>
            </p:cNvPr>
            <p:cNvSpPr txBox="1"/>
            <p:nvPr/>
          </p:nvSpPr>
          <p:spPr>
            <a:xfrm>
              <a:off x="2522220" y="4052393"/>
              <a:ext cx="5920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Minimize error between measured intensity patterns and intensity patterns output by model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E15145-304B-9E79-E62D-3B8DFBCD6EA8}"/>
                </a:ext>
              </a:extLst>
            </p:cNvPr>
            <p:cNvSpPr txBox="1"/>
            <p:nvPr/>
          </p:nvSpPr>
          <p:spPr>
            <a:xfrm>
              <a:off x="350520" y="4044745"/>
              <a:ext cx="2316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CORE IDEA |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9BF8B50-8660-E848-3329-F5897A743E1C}"/>
              </a:ext>
            </a:extLst>
          </p:cNvPr>
          <p:cNvSpPr txBox="1"/>
          <p:nvPr/>
        </p:nvSpPr>
        <p:spPr>
          <a:xfrm>
            <a:off x="2171700" y="4816905"/>
            <a:ext cx="502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NOTE:</a:t>
            </a:r>
            <a:r>
              <a:rPr lang="en-US" sz="1400" dirty="0">
                <a:solidFill>
                  <a:schemeClr val="bg1"/>
                </a:solidFill>
              </a:rPr>
              <a:t> Other propagation operators besides ASM can also be used.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09DBD7-7187-8C80-FEEC-2B446D06C026}"/>
              </a:ext>
            </a:extLst>
          </p:cNvPr>
          <p:cNvSpPr txBox="1"/>
          <p:nvPr/>
        </p:nvSpPr>
        <p:spPr>
          <a:xfrm>
            <a:off x="319" y="4820080"/>
            <a:ext cx="372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2347331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A45-AA17-5632-F3C3-5822811B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Phase Recovery Results (Single Wavelength)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0799F5-FA55-0713-BB93-545A97142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241BF-FAFA-47E4-D9A1-2F93715F1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25" y="929974"/>
            <a:ext cx="6351788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73FA3F-62A8-7FFF-AD2B-AD24FEC2A66E}"/>
              </a:ext>
            </a:extLst>
          </p:cNvPr>
          <p:cNvSpPr txBox="1"/>
          <p:nvPr/>
        </p:nvSpPr>
        <p:spPr>
          <a:xfrm>
            <a:off x="0" y="4820080"/>
            <a:ext cx="810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IMAGE SOURCE:</a:t>
            </a:r>
            <a:r>
              <a:rPr lang="en-US" sz="1200" dirty="0">
                <a:solidFill>
                  <a:schemeClr val="bg1"/>
                </a:solidFill>
              </a:rPr>
              <a:t> Figure 5 from [2] – “WISHED: Wavefront imaging sensor with high resolution and depth ranging” by Wu et al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ABFB879-1A6A-9285-49AF-F542E52DB47E}"/>
              </a:ext>
            </a:extLst>
          </p:cNvPr>
          <p:cNvCxnSpPr>
            <a:cxnSpLocks/>
            <a:stCxn id="11" idx="1"/>
          </p:cNvCxnSpPr>
          <p:nvPr/>
        </p:nvCxnSpPr>
        <p:spPr>
          <a:xfrm flipH="1">
            <a:off x="5667375" y="2761011"/>
            <a:ext cx="644525" cy="74601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B4A3C-2CAF-950C-BAE1-6880AA712238}"/>
                  </a:ext>
                </a:extLst>
              </p:cNvPr>
              <p:cNvSpPr txBox="1"/>
              <p:nvPr/>
            </p:nvSpPr>
            <p:spPr>
              <a:xfrm>
                <a:off x="6311900" y="2160846"/>
                <a:ext cx="2746375" cy="1200329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Small </a:t>
                </a:r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 </a:t>
                </a:r>
                <a:r>
                  <a:rPr lang="en-US" dirty="0"/>
                  <a:t>Wrapped phases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/>
                  <a:t>Wrapped phases are bad for depth recovery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7B4A3C-2CAF-950C-BAE1-6880AA7122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1900" y="2160846"/>
                <a:ext cx="2746375" cy="1200329"/>
              </a:xfrm>
              <a:prstGeom prst="rect">
                <a:avLst/>
              </a:prstGeom>
              <a:blipFill>
                <a:blip r:embed="rId4"/>
                <a:stretch>
                  <a:fillRect l="-1316" t="-1980" r="-1096" b="-5446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318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0" grpId="2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FDE89-2772-D768-17F1-4A5BE794E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Wavelengths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F2B75-6007-FF7D-696A-44B11E7248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Multiplying fields at two different wavelengths to get a longer, synthetic wavelength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5EDF7D-CC49-953D-8B4E-FCFC09315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22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D360-3F8A-B396-C4FC-5E2B90D7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Example – Separate Wavelengths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1AD60-B76D-79FF-B111-7F4B77DC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18CB6B-14BC-5203-3B65-F02AADF27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028700"/>
            <a:ext cx="4114800" cy="3086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C6F62-21B0-3E44-E89E-C4CC40DD08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900" y="1028700"/>
            <a:ext cx="4114800" cy="3086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0A1468C-838D-BA88-5D11-B2650A4CDB9C}"/>
              </a:ext>
            </a:extLst>
          </p:cNvPr>
          <p:cNvSpPr txBox="1"/>
          <p:nvPr/>
        </p:nvSpPr>
        <p:spPr>
          <a:xfrm>
            <a:off x="1457999" y="4124413"/>
            <a:ext cx="1935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Wavelength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2CAA1-CAEB-1592-FDEF-32321BD0450B}"/>
              </a:ext>
            </a:extLst>
          </p:cNvPr>
          <p:cNvSpPr txBox="1"/>
          <p:nvPr/>
        </p:nvSpPr>
        <p:spPr>
          <a:xfrm>
            <a:off x="5585499" y="4158048"/>
            <a:ext cx="1935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Wavelength 2</a:t>
            </a:r>
          </a:p>
        </p:txBody>
      </p:sp>
    </p:spTree>
    <p:extLst>
      <p:ext uri="{BB962C8B-B14F-4D97-AF65-F5344CB8AC3E}">
        <p14:creationId xmlns:p14="http://schemas.microsoft.com/office/powerpoint/2010/main" val="2547825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D360-3F8A-B396-C4FC-5E2B90D7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First Example – Obtaining Synthetic Wavelengths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1AD60-B76D-79FF-B111-7F4B77DC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18CB6B-14BC-5203-3B65-F02AADF27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836" y="849869"/>
            <a:ext cx="1828800" cy="1371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BC6F62-21B0-3E44-E89E-C4CC40DD0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1" y="3017281"/>
            <a:ext cx="18288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793B4E-AFAF-4AD3-6F05-3BE7A2697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410" y="1571625"/>
            <a:ext cx="3048000" cy="228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80841E-15DA-435C-0FD6-ED31F5B99D2E}"/>
              </a:ext>
            </a:extLst>
          </p:cNvPr>
          <p:cNvSpPr txBox="1"/>
          <p:nvPr/>
        </p:nvSpPr>
        <p:spPr>
          <a:xfrm>
            <a:off x="95250" y="3410694"/>
            <a:ext cx="884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conj</a:t>
            </a:r>
            <a:endParaRPr lang="en-US" sz="3200" dirty="0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FC860689-0D93-DE94-6CA0-5013D506294D}"/>
              </a:ext>
            </a:extLst>
          </p:cNvPr>
          <p:cNvSpPr/>
          <p:nvPr/>
        </p:nvSpPr>
        <p:spPr>
          <a:xfrm>
            <a:off x="980236" y="2714625"/>
            <a:ext cx="2286000" cy="1857375"/>
          </a:xfrm>
          <a:prstGeom prst="bracketPair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09655-CABE-AD35-1BD9-34777A704210}"/>
              </a:ext>
            </a:extLst>
          </p:cNvPr>
          <p:cNvSpPr txBox="1"/>
          <p:nvPr/>
        </p:nvSpPr>
        <p:spPr>
          <a:xfrm>
            <a:off x="4007508" y="4350781"/>
            <a:ext cx="454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C00"/>
                </a:solidFill>
              </a:rPr>
              <a:t>“</a:t>
            </a:r>
            <a:r>
              <a:rPr lang="en-US" dirty="0" err="1">
                <a:solidFill>
                  <a:srgbClr val="009C00"/>
                </a:solidFill>
              </a:rPr>
              <a:t>conj</a:t>
            </a:r>
            <a:r>
              <a:rPr lang="en-US" dirty="0">
                <a:solidFill>
                  <a:srgbClr val="009C00"/>
                </a:solidFill>
              </a:rPr>
              <a:t>“ means (pointwise) complex conjugation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0F86C7-5B12-DD3B-FEA9-1229799FCEDA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266236" y="4350781"/>
            <a:ext cx="741272" cy="184666"/>
          </a:xfrm>
          <a:prstGeom prst="straightConnector1">
            <a:avLst/>
          </a:prstGeom>
          <a:ln w="57150">
            <a:solidFill>
              <a:srgbClr val="009C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71734A7A-A13C-E6D1-9D95-0E94DDF57FBC}"/>
              </a:ext>
            </a:extLst>
          </p:cNvPr>
          <p:cNvSpPr/>
          <p:nvPr/>
        </p:nvSpPr>
        <p:spPr>
          <a:xfrm>
            <a:off x="2966618" y="731878"/>
            <a:ext cx="200025" cy="1607581"/>
          </a:xfrm>
          <a:prstGeom prst="rightBracket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657CAF-78E5-FB59-83B0-1CB9B6A2550C}"/>
              </a:ext>
            </a:extLst>
          </p:cNvPr>
          <p:cNvSpPr/>
          <p:nvPr/>
        </p:nvSpPr>
        <p:spPr>
          <a:xfrm>
            <a:off x="4215725" y="2402052"/>
            <a:ext cx="644196" cy="6441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/>
              <a:t>X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DD21835-FFAC-B96A-DB5E-5C0BCED625F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10800000" flipH="1" flipV="1">
            <a:off x="3166643" y="1535668"/>
            <a:ext cx="1371180" cy="866383"/>
          </a:xfrm>
          <a:prstGeom prst="bentConnector4">
            <a:avLst>
              <a:gd name="adj1" fmla="val 100030"/>
              <a:gd name="adj2" fmla="val 96388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E39E68D-AB72-8A97-7710-45C550AD9104}"/>
              </a:ext>
            </a:extLst>
          </p:cNvPr>
          <p:cNvCxnSpPr>
            <a:cxnSpLocks/>
            <a:stCxn id="6" idx="3"/>
            <a:endCxn id="14" idx="4"/>
          </p:cNvCxnSpPr>
          <p:nvPr/>
        </p:nvCxnSpPr>
        <p:spPr>
          <a:xfrm flipV="1">
            <a:off x="3266236" y="3046248"/>
            <a:ext cx="1271587" cy="597065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FE12BF-1C86-D138-8FDD-16D05F0DDB70}"/>
              </a:ext>
            </a:extLst>
          </p:cNvPr>
          <p:cNvCxnSpPr>
            <a:stCxn id="14" idx="6"/>
          </p:cNvCxnSpPr>
          <p:nvPr/>
        </p:nvCxnSpPr>
        <p:spPr>
          <a:xfrm>
            <a:off x="4859921" y="2724150"/>
            <a:ext cx="94948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6AE804-D633-1FE0-C119-2DAB26300B47}"/>
              </a:ext>
            </a:extLst>
          </p:cNvPr>
          <p:cNvSpPr txBox="1"/>
          <p:nvPr/>
        </p:nvSpPr>
        <p:spPr>
          <a:xfrm>
            <a:off x="4368893" y="3918177"/>
            <a:ext cx="244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C00"/>
                </a:solidFill>
              </a:rPr>
              <a:t>Pointwise multiplication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35EFF4-447E-2321-0BD4-6DDC9DAEAAA3}"/>
              </a:ext>
            </a:extLst>
          </p:cNvPr>
          <p:cNvCxnSpPr>
            <a:cxnSpLocks/>
          </p:cNvCxnSpPr>
          <p:nvPr/>
        </p:nvCxnSpPr>
        <p:spPr>
          <a:xfrm flipH="1" flipV="1">
            <a:off x="4775108" y="3086219"/>
            <a:ext cx="279866" cy="909250"/>
          </a:xfrm>
          <a:prstGeom prst="straightConnector1">
            <a:avLst/>
          </a:prstGeom>
          <a:ln w="57150">
            <a:solidFill>
              <a:srgbClr val="009C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454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BBC8-1ECC-D0A4-844B-082B5A93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Abstract 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D0552B-8513-6785-2DC0-1494E175E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8A0706-B792-5FA8-1BBF-83A70ECE412D}"/>
                  </a:ext>
                </a:extLst>
              </p:cNvPr>
              <p:cNvSpPr txBox="1"/>
              <p:nvPr/>
            </p:nvSpPr>
            <p:spPr>
              <a:xfrm>
                <a:off x="630897" y="1259078"/>
                <a:ext cx="2147319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Model Parameters</a:t>
                </a:r>
              </a:p>
              <a:p>
                <a:pPr algn="ctr"/>
                <a:r>
                  <a:rPr lang="en-US" sz="2000" b="1" dirty="0"/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0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2000" b="1" dirty="0"/>
                  <a:t>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8A0706-B792-5FA8-1BBF-83A70ECE41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97" y="1259078"/>
                <a:ext cx="2147319" cy="707886"/>
              </a:xfrm>
              <a:prstGeom prst="rect">
                <a:avLst/>
              </a:prstGeom>
              <a:blipFill>
                <a:blip r:embed="rId2"/>
                <a:stretch>
                  <a:fillRect l="-2550" t="-5172" r="-255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5DEEF4-7958-D2B4-5CAE-1836A50F3865}"/>
                  </a:ext>
                </a:extLst>
              </p:cNvPr>
              <p:cNvSpPr/>
              <p:nvPr/>
            </p:nvSpPr>
            <p:spPr>
              <a:xfrm>
                <a:off x="3488040" y="946353"/>
                <a:ext cx="2167919" cy="133798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Forward Operator</a:t>
                </a:r>
              </a:p>
              <a:p>
                <a:pPr algn="ctr"/>
                <a:r>
                  <a:rPr lang="en-US" sz="1400" dirty="0"/>
                  <a:t>(Measurement Operator)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ℳ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⋯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D5DEEF4-7958-D2B4-5CAE-1836A50F38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8040" y="946353"/>
                <a:ext cx="2167919" cy="13379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A2162-4C64-06A5-FAF0-21088E675BB2}"/>
                  </a:ext>
                </a:extLst>
              </p:cNvPr>
              <p:cNvSpPr txBox="1"/>
              <p:nvPr/>
            </p:nvSpPr>
            <p:spPr>
              <a:xfrm>
                <a:off x="6304139" y="1262429"/>
                <a:ext cx="239790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/>
                  <a:t>Data/Measurements</a:t>
                </a:r>
              </a:p>
              <a:p>
                <a:pPr algn="ctr"/>
                <a:r>
                  <a:rPr lang="en-US" sz="2000" b="1" dirty="0"/>
                  <a:t>(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sz="2000" dirty="0"/>
                      <m:t>𝒟</m:t>
                    </m:r>
                  </m:oMath>
                </a14:m>
                <a:r>
                  <a:rPr lang="en-US" sz="2000" b="1" dirty="0"/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A2162-4C64-06A5-FAF0-21088E675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139" y="1262429"/>
                <a:ext cx="2397900" cy="707886"/>
              </a:xfrm>
              <a:prstGeom prst="rect">
                <a:avLst/>
              </a:prstGeom>
              <a:blipFill>
                <a:blip r:embed="rId4"/>
                <a:stretch>
                  <a:fillRect l="-2545" t="-4310" r="-2799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BF477938-0EB1-E04A-85FA-DB3DD41C8D70}"/>
              </a:ext>
            </a:extLst>
          </p:cNvPr>
          <p:cNvSpPr txBox="1"/>
          <p:nvPr/>
        </p:nvSpPr>
        <p:spPr>
          <a:xfrm>
            <a:off x="630896" y="2327130"/>
            <a:ext cx="2351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Examples of Model Parameters</a:t>
            </a:r>
          </a:p>
          <a:p>
            <a:r>
              <a:rPr lang="en-US" sz="1200" dirty="0"/>
              <a:t>— Scatterer locations</a:t>
            </a:r>
          </a:p>
          <a:p>
            <a:r>
              <a:rPr lang="en-US" sz="1200" dirty="0"/>
              <a:t>— Electric field amplitudes/phases</a:t>
            </a:r>
          </a:p>
          <a:p>
            <a:r>
              <a:rPr lang="en-US" sz="1200" dirty="0"/>
              <a:t>— Depth map of a surface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87625A-167B-74C8-9051-D59B11B630E7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778216" y="1615345"/>
            <a:ext cx="70982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43602EC-8292-B408-EEC3-D3F553647A87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655959" y="1615345"/>
            <a:ext cx="64818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A43BD78-6B9F-B8D2-2DB6-56E6211ACEC9}"/>
              </a:ext>
            </a:extLst>
          </p:cNvPr>
          <p:cNvSpPr txBox="1"/>
          <p:nvPr/>
        </p:nvSpPr>
        <p:spPr>
          <a:xfrm>
            <a:off x="6346586" y="2327129"/>
            <a:ext cx="23130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u="sng" dirty="0"/>
              <a:t>Examples of Data/Measurements</a:t>
            </a:r>
          </a:p>
          <a:p>
            <a:r>
              <a:rPr lang="en-US" sz="1200" dirty="0"/>
              <a:t>— Scattered signal waveforms</a:t>
            </a:r>
          </a:p>
          <a:p>
            <a:r>
              <a:rPr lang="en-US" sz="1200" dirty="0"/>
              <a:t>— Camera sensor measurements</a:t>
            </a:r>
          </a:p>
          <a:p>
            <a:r>
              <a:rPr lang="en-US" sz="1200" dirty="0"/>
              <a:t>— Phases from interferometry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58E53A-0AED-992D-700A-2CE61D8EB344}"/>
              </a:ext>
            </a:extLst>
          </p:cNvPr>
          <p:cNvSpPr txBox="1"/>
          <p:nvPr/>
        </p:nvSpPr>
        <p:spPr>
          <a:xfrm>
            <a:off x="0" y="4805887"/>
            <a:ext cx="5775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SOURCE:</a:t>
            </a:r>
            <a:r>
              <a:rPr lang="en-US" sz="1200" dirty="0">
                <a:solidFill>
                  <a:schemeClr val="bg1"/>
                </a:solidFill>
              </a:rPr>
              <a:t> [1] – </a:t>
            </a:r>
            <a:r>
              <a:rPr lang="en-US" sz="1200" i="1" dirty="0">
                <a:solidFill>
                  <a:schemeClr val="bg1"/>
                </a:solidFill>
              </a:rPr>
              <a:t>Introduction to Inverse Problems</a:t>
            </a:r>
            <a:r>
              <a:rPr lang="en-US" sz="1200" dirty="0">
                <a:solidFill>
                  <a:schemeClr val="bg1"/>
                </a:solidFill>
              </a:rPr>
              <a:t>, by </a:t>
            </a:r>
            <a:r>
              <a:rPr lang="en-US" sz="1200" dirty="0" err="1">
                <a:solidFill>
                  <a:schemeClr val="bg1"/>
                </a:solidFill>
              </a:rPr>
              <a:t>Guillame</a:t>
            </a:r>
            <a:r>
              <a:rPr lang="en-US" sz="1200" dirty="0">
                <a:solidFill>
                  <a:schemeClr val="bg1"/>
                </a:solidFill>
              </a:rPr>
              <a:t> Bal</a:t>
            </a:r>
            <a:endParaRPr lang="en-US" sz="1200" i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694FCF-17F0-EC4C-B3B1-2B6C98055ED7}"/>
                  </a:ext>
                </a:extLst>
              </p:cNvPr>
              <p:cNvSpPr txBox="1"/>
              <p:nvPr/>
            </p:nvSpPr>
            <p:spPr>
              <a:xfrm>
                <a:off x="387730" y="1945782"/>
                <a:ext cx="2838259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US" sz="1600" dirty="0"/>
                  <a:t> – Space of model parameters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8694FCF-17F0-EC4C-B3B1-2B6C98055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30" y="1945782"/>
                <a:ext cx="2838259" cy="338554"/>
              </a:xfrm>
              <a:prstGeom prst="rect">
                <a:avLst/>
              </a:prstGeom>
              <a:blipFill>
                <a:blip r:embed="rId5"/>
                <a:stretch>
                  <a:fillRect t="-5357" r="-430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110F6D-F1F5-C403-0FB9-31E95F63596B}"/>
                  </a:ext>
                </a:extLst>
              </p:cNvPr>
              <p:cNvSpPr txBox="1"/>
              <p:nvPr/>
            </p:nvSpPr>
            <p:spPr>
              <a:xfrm>
                <a:off x="5830054" y="1947377"/>
                <a:ext cx="334607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600" dirty="0"/>
                      <m:t>𝒟</m:t>
                    </m:r>
                  </m:oMath>
                </a14:m>
                <a:r>
                  <a:rPr lang="en-US" sz="1600" dirty="0"/>
                  <a:t> – Space of data/measurements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A110F6D-F1F5-C403-0FB9-31E95F6359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0054" y="1947377"/>
                <a:ext cx="3346070" cy="338554"/>
              </a:xfrm>
              <a:prstGeom prst="rect">
                <a:avLst/>
              </a:prstGeom>
              <a:blipFill>
                <a:blip r:embed="rId6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CB3A0A8-9EC7-2DC8-3781-E0FB7070E814}"/>
                  </a:ext>
                </a:extLst>
              </p:cNvPr>
              <p:cNvSpPr txBox="1"/>
              <p:nvPr/>
            </p:nvSpPr>
            <p:spPr>
              <a:xfrm>
                <a:off x="2654513" y="3591355"/>
                <a:ext cx="48485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u="sng" dirty="0"/>
                  <a:t>Additional Information</a:t>
                </a:r>
                <a:endParaRPr lang="en-US" u="sng" dirty="0">
                  <a:ea typeface="Cambria Math" panose="02040503050406030204" pitchFamily="18" charset="0"/>
                </a:endParaRPr>
              </a:p>
              <a:p>
                <a:r>
                  <a:rPr lang="en-US" sz="1800" dirty="0"/>
                  <a:t>—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ℳ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</m:e>
                    </m:d>
                  </m:oMath>
                </a14:m>
                <a:r>
                  <a:rPr lang="en-US" dirty="0"/>
                  <a:t> is</a:t>
                </a:r>
                <a:r>
                  <a:rPr lang="en-US" sz="1800" dirty="0"/>
                  <a:t> a mapping (i.e. function)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m:rPr>
                        <m:nor/>
                      </m:rPr>
                      <a:rPr lang="en-US" dirty="0"/>
                      <m:t>𝒟</m:t>
                    </m:r>
                  </m:oMath>
                </a14:m>
                <a:endParaRPr lang="en-US" dirty="0"/>
              </a:p>
              <a:p>
                <a:r>
                  <a:rPr lang="en-US" sz="1800" dirty="0"/>
                  <a:t>— Ideally invertible (injective) but not always</a:t>
                </a:r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CB3A0A8-9EC7-2DC8-3781-E0FB7070E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513" y="3591355"/>
                <a:ext cx="4848575" cy="923330"/>
              </a:xfrm>
              <a:prstGeom prst="rect">
                <a:avLst/>
              </a:prstGeom>
              <a:blipFill>
                <a:blip r:embed="rId7"/>
                <a:stretch>
                  <a:fillRect l="-1005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57668B0F-D8EF-CD97-264A-6E2510B0E23C}"/>
              </a:ext>
            </a:extLst>
          </p:cNvPr>
          <p:cNvSpPr txBox="1"/>
          <p:nvPr/>
        </p:nvSpPr>
        <p:spPr>
          <a:xfrm>
            <a:off x="3202081" y="2713092"/>
            <a:ext cx="27398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solidFill>
                  <a:schemeClr val="accent1"/>
                </a:solidFill>
              </a:rPr>
              <a:t>Maps model parameters to measurements</a:t>
            </a:r>
            <a:endParaRPr lang="en-US" dirty="0">
              <a:solidFill>
                <a:schemeClr val="accent1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3AF547F-7217-2289-4C30-EB6845D023AC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4572000" y="2380129"/>
            <a:ext cx="0" cy="332963"/>
          </a:xfrm>
          <a:prstGeom prst="straightConnector1">
            <a:avLst/>
          </a:prstGeom>
          <a:ln w="57150">
            <a:solidFill>
              <a:schemeClr val="accent1"/>
            </a:solidFill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201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 animBg="1"/>
      <p:bldP spid="6" grpId="1" animBg="1"/>
      <p:bldP spid="7" grpId="0"/>
      <p:bldP spid="7" grpId="1"/>
      <p:bldP spid="8" grpId="0"/>
      <p:bldP spid="8" grpId="1"/>
      <p:bldP spid="21" grpId="0"/>
      <p:bldP spid="21" grpId="1"/>
      <p:bldP spid="33" grpId="0"/>
      <p:bldP spid="33" grpId="1"/>
      <p:bldP spid="34" grpId="0"/>
      <p:bldP spid="34" grpId="1"/>
      <p:bldP spid="36" grpId="0"/>
      <p:bldP spid="36" grpId="1"/>
      <p:bldP spid="38" grpId="0"/>
      <p:bldP spid="38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05A0-27D5-0799-1C29-85760042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Example – Both Wavelengths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B11F7-89D3-D0C7-15E7-30F8B11E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94D58828-A663-72DF-9B33-657B6B716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6" y="1028700"/>
            <a:ext cx="4114800" cy="3086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142F0-FD7C-A138-DE22-61D18E26E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6" y="1028700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B8B6CD-C6D9-9716-E46D-FF26BFDD3222}"/>
              </a:ext>
            </a:extLst>
          </p:cNvPr>
          <p:cNvSpPr txBox="1"/>
          <p:nvPr/>
        </p:nvSpPr>
        <p:spPr>
          <a:xfrm>
            <a:off x="5250981" y="4158048"/>
            <a:ext cx="2966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Synthetic Wavelength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B9535-B504-253A-EF8D-9ABF92F3CD5E}"/>
              </a:ext>
            </a:extLst>
          </p:cNvPr>
          <p:cNvSpPr txBox="1"/>
          <p:nvPr/>
        </p:nvSpPr>
        <p:spPr>
          <a:xfrm>
            <a:off x="441851" y="4167066"/>
            <a:ext cx="393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Wavelengths (Superimposed)</a:t>
            </a:r>
          </a:p>
        </p:txBody>
      </p:sp>
    </p:spTree>
    <p:extLst>
      <p:ext uri="{BB962C8B-B14F-4D97-AF65-F5344CB8AC3E}">
        <p14:creationId xmlns:p14="http://schemas.microsoft.com/office/powerpoint/2010/main" val="698601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05A0-27D5-0799-1C29-85760042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Second Example – Separate Wavelengths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0B11F7-89D3-D0C7-15E7-30F8B11E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B8B6CD-C6D9-9716-E46D-FF26BFDD3222}"/>
              </a:ext>
            </a:extLst>
          </p:cNvPr>
          <p:cNvSpPr txBox="1"/>
          <p:nvPr/>
        </p:nvSpPr>
        <p:spPr>
          <a:xfrm>
            <a:off x="5766476" y="4158048"/>
            <a:ext cx="193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Wavelength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FB9535-B504-253A-EF8D-9ABF92F3CD5E}"/>
              </a:ext>
            </a:extLst>
          </p:cNvPr>
          <p:cNvSpPr txBox="1"/>
          <p:nvPr/>
        </p:nvSpPr>
        <p:spPr>
          <a:xfrm>
            <a:off x="1442126" y="4167066"/>
            <a:ext cx="193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Wavelength 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C04CE1-A4B3-B231-F131-C7C4CE9D5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30" r="25130"/>
          <a:stretch/>
        </p:blipFill>
        <p:spPr>
          <a:xfrm>
            <a:off x="5133975" y="971550"/>
            <a:ext cx="32004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741B75-9BD5-D950-A09E-27AD4B040D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30" r="25130"/>
          <a:stretch/>
        </p:blipFill>
        <p:spPr>
          <a:xfrm>
            <a:off x="809625" y="97155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366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5355880-F185-F623-354E-0A339C1773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30" r="25130"/>
          <a:stretch/>
        </p:blipFill>
        <p:spPr>
          <a:xfrm>
            <a:off x="1252537" y="754619"/>
            <a:ext cx="1828800" cy="182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97D360-3F8A-B396-C4FC-5E2B90D70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Second Example – Obtaining Synthetic Wavelengths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1AD60-B76D-79FF-B111-7F4B77DC7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80841E-15DA-435C-0FD6-ED31F5B99D2E}"/>
              </a:ext>
            </a:extLst>
          </p:cNvPr>
          <p:cNvSpPr txBox="1"/>
          <p:nvPr/>
        </p:nvSpPr>
        <p:spPr>
          <a:xfrm>
            <a:off x="95250" y="3513326"/>
            <a:ext cx="8849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conj</a:t>
            </a:r>
            <a:endParaRPr lang="en-US" sz="3200" dirty="0"/>
          </a:p>
        </p:txBody>
      </p:sp>
      <p:sp>
        <p:nvSpPr>
          <p:cNvPr id="6" name="Double Bracket 5">
            <a:extLst>
              <a:ext uri="{FF2B5EF4-FFF2-40B4-BE49-F238E27FC236}">
                <a16:creationId xmlns:a16="http://schemas.microsoft.com/office/drawing/2014/main" id="{FC860689-0D93-DE94-6CA0-5013D506294D}"/>
              </a:ext>
            </a:extLst>
          </p:cNvPr>
          <p:cNvSpPr/>
          <p:nvPr/>
        </p:nvSpPr>
        <p:spPr>
          <a:xfrm>
            <a:off x="980236" y="2817257"/>
            <a:ext cx="2286000" cy="1857375"/>
          </a:xfrm>
          <a:prstGeom prst="bracketPair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09655-CABE-AD35-1BD9-34777A704210}"/>
              </a:ext>
            </a:extLst>
          </p:cNvPr>
          <p:cNvSpPr txBox="1"/>
          <p:nvPr/>
        </p:nvSpPr>
        <p:spPr>
          <a:xfrm>
            <a:off x="4007508" y="4350781"/>
            <a:ext cx="454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C00"/>
                </a:solidFill>
              </a:rPr>
              <a:t>“</a:t>
            </a:r>
            <a:r>
              <a:rPr lang="en-US" dirty="0" err="1">
                <a:solidFill>
                  <a:srgbClr val="009C00"/>
                </a:solidFill>
              </a:rPr>
              <a:t>conj</a:t>
            </a:r>
            <a:r>
              <a:rPr lang="en-US" dirty="0">
                <a:solidFill>
                  <a:srgbClr val="009C00"/>
                </a:solidFill>
              </a:rPr>
              <a:t>“ means (pointwise) complex conjugation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40F86C7-5B12-DD3B-FEA9-1229799FCEDA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3266236" y="4350781"/>
            <a:ext cx="741272" cy="184666"/>
          </a:xfrm>
          <a:prstGeom prst="straightConnector1">
            <a:avLst/>
          </a:prstGeom>
          <a:ln w="57150">
            <a:solidFill>
              <a:srgbClr val="009C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71734A7A-A13C-E6D1-9D95-0E94DDF57FBC}"/>
              </a:ext>
            </a:extLst>
          </p:cNvPr>
          <p:cNvSpPr/>
          <p:nvPr/>
        </p:nvSpPr>
        <p:spPr>
          <a:xfrm>
            <a:off x="2966618" y="731878"/>
            <a:ext cx="200025" cy="1875931"/>
          </a:xfrm>
          <a:prstGeom prst="rightBracket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0657CAF-78E5-FB59-83B0-1CB9B6A2550C}"/>
              </a:ext>
            </a:extLst>
          </p:cNvPr>
          <p:cNvSpPr/>
          <p:nvPr/>
        </p:nvSpPr>
        <p:spPr>
          <a:xfrm>
            <a:off x="4215725" y="2402052"/>
            <a:ext cx="644196" cy="6441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400" dirty="0"/>
              <a:t>X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CDD21835-FFAC-B96A-DB5E-5C0BCED625F0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 rot="10800000" flipH="1" flipV="1">
            <a:off x="3166643" y="1669844"/>
            <a:ext cx="1371180" cy="732208"/>
          </a:xfrm>
          <a:prstGeom prst="bentConnector4">
            <a:avLst>
              <a:gd name="adj1" fmla="val 61129"/>
              <a:gd name="adj2" fmla="val -617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CE39E68D-AB72-8A97-7710-45C550AD9104}"/>
              </a:ext>
            </a:extLst>
          </p:cNvPr>
          <p:cNvCxnSpPr>
            <a:cxnSpLocks/>
            <a:stCxn id="6" idx="3"/>
            <a:endCxn id="14" idx="4"/>
          </p:cNvCxnSpPr>
          <p:nvPr/>
        </p:nvCxnSpPr>
        <p:spPr>
          <a:xfrm flipV="1">
            <a:off x="3266236" y="3046248"/>
            <a:ext cx="1271587" cy="69969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FFE12BF-1C86-D138-8FDD-16D05F0DDB70}"/>
              </a:ext>
            </a:extLst>
          </p:cNvPr>
          <p:cNvCxnSpPr>
            <a:stCxn id="14" idx="6"/>
          </p:cNvCxnSpPr>
          <p:nvPr/>
        </p:nvCxnSpPr>
        <p:spPr>
          <a:xfrm>
            <a:off x="4859921" y="2724150"/>
            <a:ext cx="94948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36AE804-D633-1FE0-C119-2DAB26300B47}"/>
              </a:ext>
            </a:extLst>
          </p:cNvPr>
          <p:cNvSpPr txBox="1"/>
          <p:nvPr/>
        </p:nvSpPr>
        <p:spPr>
          <a:xfrm>
            <a:off x="3351730" y="3934298"/>
            <a:ext cx="244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9C00"/>
                </a:solidFill>
              </a:rPr>
              <a:t>Pointwise multiplication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435EFF4-447E-2321-0BD4-6DDC9DAEAAA3}"/>
              </a:ext>
            </a:extLst>
          </p:cNvPr>
          <p:cNvCxnSpPr>
            <a:cxnSpLocks/>
          </p:cNvCxnSpPr>
          <p:nvPr/>
        </p:nvCxnSpPr>
        <p:spPr>
          <a:xfrm flipH="1" flipV="1">
            <a:off x="4775108" y="3086219"/>
            <a:ext cx="279866" cy="909250"/>
          </a:xfrm>
          <a:prstGeom prst="straightConnector1">
            <a:avLst/>
          </a:prstGeom>
          <a:ln w="57150">
            <a:solidFill>
              <a:srgbClr val="009C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FAB2DCC-415C-19AE-D7E9-1BE5E8AE63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30" r="25130"/>
          <a:stretch/>
        </p:blipFill>
        <p:spPr>
          <a:xfrm>
            <a:off x="1209257" y="2891313"/>
            <a:ext cx="1828800" cy="1828800"/>
          </a:xfrm>
          <a:prstGeom prst="rect">
            <a:avLst/>
          </a:prstGeom>
        </p:spPr>
      </p:pic>
      <p:pic>
        <p:nvPicPr>
          <p:cNvPr id="15" name="Content Placeholder 5">
            <a:extLst>
              <a:ext uri="{FF2B5EF4-FFF2-40B4-BE49-F238E27FC236}">
                <a16:creationId xmlns:a16="http://schemas.microsoft.com/office/drawing/2014/main" id="{55672B1E-AB18-5AFA-302B-A038650FE9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5130" r="25130"/>
          <a:stretch/>
        </p:blipFill>
        <p:spPr>
          <a:xfrm>
            <a:off x="5809410" y="1114425"/>
            <a:ext cx="3200400" cy="3200400"/>
          </a:xfrm>
        </p:spPr>
      </p:pic>
    </p:spTree>
    <p:extLst>
      <p:ext uri="{BB962C8B-B14F-4D97-AF65-F5344CB8AC3E}">
        <p14:creationId xmlns:p14="http://schemas.microsoft.com/office/powerpoint/2010/main" val="24792596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8922-7065-FF5E-B535-E8ED5E8D0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Example – Both Wavelengths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06097-B3A3-0E2D-CA17-521D40CB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584081EC-34CA-96FA-6BE3-F8FF321A1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130" r="25130"/>
          <a:stretch/>
        </p:blipFill>
        <p:spPr>
          <a:xfrm>
            <a:off x="5133975" y="971550"/>
            <a:ext cx="3200400" cy="32004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846305-CAA9-5884-03BD-615D1BF2CC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130" r="25130"/>
          <a:stretch/>
        </p:blipFill>
        <p:spPr>
          <a:xfrm>
            <a:off x="809625" y="971550"/>
            <a:ext cx="32004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ECB04-7F15-9864-6B9B-22D8E7D4745E}"/>
              </a:ext>
            </a:extLst>
          </p:cNvPr>
          <p:cNvSpPr txBox="1"/>
          <p:nvPr/>
        </p:nvSpPr>
        <p:spPr>
          <a:xfrm>
            <a:off x="5250981" y="4158048"/>
            <a:ext cx="2966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Synthetic Wavelength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44B691-4834-80BF-03E4-15F0399B116E}"/>
              </a:ext>
            </a:extLst>
          </p:cNvPr>
          <p:cNvSpPr txBox="1"/>
          <p:nvPr/>
        </p:nvSpPr>
        <p:spPr>
          <a:xfrm>
            <a:off x="441851" y="4167066"/>
            <a:ext cx="3935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Wavelengths (Superimposed)</a:t>
            </a:r>
          </a:p>
        </p:txBody>
      </p:sp>
    </p:spTree>
    <p:extLst>
      <p:ext uri="{BB962C8B-B14F-4D97-AF65-F5344CB8AC3E}">
        <p14:creationId xmlns:p14="http://schemas.microsoft.com/office/powerpoint/2010/main" val="1417152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19884-39CE-83F4-957A-DD159BFD3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Wavelengths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1E539-A7A3-1E13-0DB1-A033D727BD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u="sng" dirty="0"/>
              <a:t>Big picture</a:t>
            </a:r>
          </a:p>
          <a:p>
            <a:pPr marL="0" indent="0">
              <a:buNone/>
            </a:pPr>
            <a:r>
              <a:rPr lang="en-US" sz="2000" dirty="0"/>
              <a:t>Can correlate (“multiply”) two complex fields of nearby wavelengths together</a:t>
            </a:r>
            <a:r>
              <a:rPr lang="en-US" sz="2000" b="1" dirty="0"/>
              <a:t> </a:t>
            </a:r>
            <a:r>
              <a:rPr lang="en-US" sz="2000" dirty="0"/>
              <a:t>to get a larger, synthetic wavelength.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C4DB2-6CAA-2F60-AEE1-476E11ED0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03FA01-C88C-BA55-80EA-5A974A68D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57250"/>
            <a:ext cx="7886700" cy="246491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587915-4DA3-C533-7908-C0B636C1E40E}"/>
              </a:ext>
            </a:extLst>
          </p:cNvPr>
          <p:cNvSpPr/>
          <p:nvPr/>
        </p:nvSpPr>
        <p:spPr>
          <a:xfrm>
            <a:off x="5610225" y="2286000"/>
            <a:ext cx="1524000" cy="1138795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C149D37-346C-CCCC-1B4B-186D52569DBF}"/>
              </a:ext>
            </a:extLst>
          </p:cNvPr>
          <p:cNvCxnSpPr>
            <a:cxnSpLocks/>
          </p:cNvCxnSpPr>
          <p:nvPr/>
        </p:nvCxnSpPr>
        <p:spPr>
          <a:xfrm flipH="1" flipV="1">
            <a:off x="7134225" y="2828925"/>
            <a:ext cx="733425" cy="493239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E82D2AE-C008-3A21-A7D2-B7493A4A039F}"/>
              </a:ext>
            </a:extLst>
          </p:cNvPr>
          <p:cNvSpPr txBox="1"/>
          <p:nvPr/>
        </p:nvSpPr>
        <p:spPr>
          <a:xfrm>
            <a:off x="7662863" y="3021735"/>
            <a:ext cx="1390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Synthetic wavelength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(𝛬)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5CC74BD-8FBF-B8AD-192F-027459274C96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524000" y="2731092"/>
            <a:ext cx="278606" cy="0"/>
          </a:xfrm>
          <a:prstGeom prst="straightConnector1">
            <a:avLst/>
          </a:prstGeom>
          <a:ln w="38100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E66330-69EB-5541-93C8-7D36AB8E4711}"/>
              </a:ext>
            </a:extLst>
          </p:cNvPr>
          <p:cNvSpPr txBox="1"/>
          <p:nvPr/>
        </p:nvSpPr>
        <p:spPr>
          <a:xfrm>
            <a:off x="0" y="2546426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Height/depth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826793-3BA2-F8AA-FCA6-2F3235A62750}"/>
              </a:ext>
            </a:extLst>
          </p:cNvPr>
          <p:cNvSpPr txBox="1"/>
          <p:nvPr/>
        </p:nvSpPr>
        <p:spPr>
          <a:xfrm>
            <a:off x="319" y="4820080"/>
            <a:ext cx="372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1990326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8827A-A66F-1C80-6E73-2CEBF196F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Wavelength Math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F1AEE-18D8-2015-E238-0985EF1BD1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Fields: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𝑂𝑃𝐿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𝑃𝐿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6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600" dirty="0"/>
              </a:p>
              <a:p>
                <a:r>
                  <a:rPr lang="en-US" sz="2000" dirty="0"/>
                  <a:t>Synthetic fields: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𝛬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Sup>
                      <m:sSubSupPr>
                        <m:ctrlPr>
                          <a:rPr lang="en-US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func>
                      <m:func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16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𝛬</m:t>
                                </m:r>
                              </m:den>
                            </m:f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160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endParaRPr lang="en-US" sz="1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en-US" sz="1600" dirty="0">
                        <a:sym typeface="Wingdings" panose="05000000000000000000" pitchFamily="2" charset="2"/>
                      </a:rPr>
                      <m:t>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𝛬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600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16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1F1AEE-18D8-2015-E238-0985EF1BD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667" t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34F46-91ED-552F-E97D-25A570E6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44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6" name="Table 15">
                <a:extLst>
                  <a:ext uri="{FF2B5EF4-FFF2-40B4-BE49-F238E27FC236}">
                    <a16:creationId xmlns:a16="http://schemas.microsoft.com/office/drawing/2014/main" id="{3C53BAA8-61C6-9798-6F03-92F72F5883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5603770"/>
                  </p:ext>
                </p:extLst>
              </p:nvPr>
            </p:nvGraphicFramePr>
            <p:xfrm>
              <a:off x="1170432" y="3426443"/>
              <a:ext cx="6803136" cy="1614665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31228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771908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1215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l-GR" sz="14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err="1"/>
                            <a:t>i-th</a:t>
                          </a:r>
                          <a:r>
                            <a:rPr lang="en-US" sz="1400" b="0" dirty="0"/>
                            <a:t> wavelength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157869"/>
                      </a:ext>
                    </a:extLst>
                  </a:tr>
                  <a:tr h="3121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4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Complex (phasor) field incident on the sensor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  <a:tr h="3121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4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Amplitude of the field incident on the sensor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2007550"/>
                      </a:ext>
                    </a:extLst>
                  </a:tr>
                  <a:tr h="3121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𝑂𝑃𝐿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l-GR" sz="1400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b>
                                        <m:r>
                                          <a:rPr lang="en-US" sz="14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Optical path length corresponding to the point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400" dirty="0"/>
                            <a:t> 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14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43746890"/>
                      </a:ext>
                    </a:extLst>
                  </a:tr>
                  <a:tr h="31215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d>
                                  <m:dPr>
                                    <m:ctrlP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/>
                            <a:t>Distance associated with each point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400" dirty="0"/>
                            <a:t>.  </a:t>
                          </a:r>
                          <a:r>
                            <a:rPr lang="en-US" sz="1400" b="1" dirty="0">
                              <a:solidFill>
                                <a:srgbClr val="FF0000"/>
                              </a:solidFill>
                            </a:rPr>
                            <a:t>NOTE:</a:t>
                          </a:r>
                          <a:r>
                            <a:rPr lang="en-US" sz="1400" b="1" dirty="0"/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𝑂𝑃𝐿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l-GR" sz="1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≈</m:t>
                              </m:r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81575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6" name="Table 15">
                <a:extLst>
                  <a:ext uri="{FF2B5EF4-FFF2-40B4-BE49-F238E27FC236}">
                    <a16:creationId xmlns:a16="http://schemas.microsoft.com/office/drawing/2014/main" id="{3C53BAA8-61C6-9798-6F03-92F72F58838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85603770"/>
                  </p:ext>
                </p:extLst>
              </p:nvPr>
            </p:nvGraphicFramePr>
            <p:xfrm>
              <a:off x="1170432" y="3426443"/>
              <a:ext cx="6803136" cy="1614665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31228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771908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1215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3" t="-3922" r="-562130" b="-4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dirty="0" err="1"/>
                            <a:t>i-th</a:t>
                          </a:r>
                          <a:r>
                            <a:rPr lang="en-US" sz="1400" b="0" dirty="0"/>
                            <a:t> wavelength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157869"/>
                      </a:ext>
                    </a:extLst>
                  </a:tr>
                  <a:tr h="3256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3" t="-98148" r="-562130" b="-31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057" t="-98148" r="-317" b="-311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  <a:tr h="3256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3" t="-201887" r="-562130" b="-2169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057" t="-201887" r="-317" b="-2169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2007550"/>
                      </a:ext>
                    </a:extLst>
                  </a:tr>
                  <a:tr h="3256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3" t="-296296" r="-562130" b="-1129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057" t="-296296" r="-317" b="-1129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43746890"/>
                      </a:ext>
                    </a:extLst>
                  </a:tr>
                  <a:tr h="3256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183" t="-403774" r="-562130" b="-150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8057" t="-403774" r="-317" b="-150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81575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AB4B83-BF9F-A6D8-6861-A6EC09290E21}"/>
                  </a:ext>
                </a:extLst>
              </p:cNvPr>
              <p:cNvSpPr txBox="1"/>
              <p:nvPr/>
            </p:nvSpPr>
            <p:spPr>
              <a:xfrm>
                <a:off x="5696712" y="1952355"/>
                <a:ext cx="3355848" cy="532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:r>
                  <a:rPr lang="en-US" dirty="0">
                    <a:solidFill>
                      <a:srgbClr val="FF0000"/>
                    </a:solidFill>
                  </a:rPr>
                  <a:t>Synthetic wavelength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𝛬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l-GR" sz="1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AB4B83-BF9F-A6D8-6861-A6EC09290E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712" y="1952355"/>
                <a:ext cx="3355848" cy="532133"/>
              </a:xfrm>
              <a:prstGeom prst="rect">
                <a:avLst/>
              </a:prstGeom>
              <a:blipFill>
                <a:blip r:embed="rId5"/>
                <a:stretch>
                  <a:fillRect l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257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02936-48C3-47F8-9073-8A012A30B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WISHED:</a:t>
            </a:r>
            <a:br>
              <a:rPr lang="en-US" dirty="0"/>
            </a:br>
            <a:r>
              <a:rPr lang="en-US" sz="1600" dirty="0"/>
              <a:t>Wavefront Imaging Sensor with High Resolution AND DEPTH RANGING</a:t>
            </a:r>
            <a:endParaRPr lang="en-US" sz="22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6A811-3041-9F10-93CA-A6A92C9E9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Improving unambiguous depth range using synthetic wavelengths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C14429-4E91-510D-642B-68658D970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42EC1D-0B4F-7360-3775-5FFCE980141C}"/>
              </a:ext>
            </a:extLst>
          </p:cNvPr>
          <p:cNvSpPr txBox="1"/>
          <p:nvPr/>
        </p:nvSpPr>
        <p:spPr>
          <a:xfrm>
            <a:off x="0" y="4820080"/>
            <a:ext cx="8108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For more information on WISHED, see [2].</a:t>
            </a:r>
          </a:p>
        </p:txBody>
      </p:sp>
    </p:spTree>
    <p:extLst>
      <p:ext uri="{BB962C8B-B14F-4D97-AF65-F5344CB8AC3E}">
        <p14:creationId xmlns:p14="http://schemas.microsoft.com/office/powerpoint/2010/main" val="12644608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85BE6-7467-28EF-4A52-0304FA2C8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How WISHED Uses Synthetic Wavelengths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5EBA61-D1EA-670E-2312-AC2286E459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Better unambiguous range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l-GR" sz="1800" i="1" smtClean="0">
                        <a:latin typeface="Cambria Math" panose="02040503050406030204" pitchFamily="18" charset="0"/>
                      </a:rPr>
                      <m:t>𝛬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8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sym typeface="Wingdings" panose="05000000000000000000" pitchFamily="2" charset="2"/>
                  </a:rPr>
                  <a:t> wrapped phase for </a:t>
                </a:r>
                <a14:m>
                  <m:oMath xmlns:m="http://schemas.openxmlformats.org/officeDocument/2006/math">
                    <m:r>
                      <a:rPr lang="el-GR" sz="1800" i="1">
                        <a:latin typeface="Cambria Math" panose="02040503050406030204" pitchFamily="18" charset="0"/>
                      </a:rPr>
                      <m:t>𝛬</m:t>
                    </m:r>
                  </m:oMath>
                </a14:m>
                <a:r>
                  <a:rPr lang="en-US" sz="1800" dirty="0">
                    <a:sym typeface="Wingdings" panose="05000000000000000000" pitchFamily="2" charset="2"/>
                  </a:rPr>
                  <a:t> spans larger length</a:t>
                </a:r>
              </a:p>
              <a:p>
                <a:pPr lvl="1"/>
                <a:r>
                  <a:rPr lang="en-US" sz="1800" dirty="0">
                    <a:sym typeface="Wingdings" panose="05000000000000000000" pitchFamily="2" charset="2"/>
                  </a:rPr>
                  <a:t>Can combine with an even larger synthetic wavelength to help further unwrap</a:t>
                </a:r>
                <a:endParaRPr lang="en-US" sz="1800" dirty="0"/>
              </a:p>
              <a:p>
                <a:r>
                  <a:rPr lang="en-US" sz="2000" dirty="0"/>
                  <a:t>Less susceptible to path length variations</a:t>
                </a:r>
              </a:p>
              <a:p>
                <a:pPr lvl="1"/>
                <a:r>
                  <a:rPr lang="en-US" sz="1800" dirty="0"/>
                  <a:t>Less affected by surface roughness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5EBA61-D1EA-670E-2312-AC2286E459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7" t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09978-0DD9-9FD0-3091-DA9A46483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31289F1-6751-2738-CF11-C474CE9B806C}"/>
              </a:ext>
            </a:extLst>
          </p:cNvPr>
          <p:cNvGrpSpPr/>
          <p:nvPr/>
        </p:nvGrpSpPr>
        <p:grpSpPr>
          <a:xfrm>
            <a:off x="2045261" y="2877631"/>
            <a:ext cx="5053478" cy="1782668"/>
            <a:chOff x="914400" y="833994"/>
            <a:chExt cx="7315200" cy="2559188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6BEF6F75-F3DC-014E-A764-E3877FA19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14400" y="833994"/>
              <a:ext cx="7315200" cy="2559188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507F340-68FB-077B-D6EA-374F58B212FF}"/>
                </a:ext>
              </a:extLst>
            </p:cNvPr>
            <p:cNvGrpSpPr/>
            <p:nvPr/>
          </p:nvGrpSpPr>
          <p:grpSpPr>
            <a:xfrm>
              <a:off x="1963103" y="1461598"/>
              <a:ext cx="5294948" cy="853931"/>
              <a:chOff x="1958340" y="3610896"/>
              <a:chExt cx="5294948" cy="85393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F30BA761-D71F-F0A7-94FF-314C6FAFCD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58340" y="3610896"/>
                <a:ext cx="5294948" cy="799148"/>
              </a:xfrm>
              <a:prstGeom prst="line">
                <a:avLst/>
              </a:prstGeom>
              <a:ln w="12700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05A9351-9012-554A-59A9-FE28B60349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8388" y="3881406"/>
                <a:ext cx="4914900" cy="461963"/>
              </a:xfrm>
              <a:prstGeom prst="line">
                <a:avLst/>
              </a:prstGeom>
              <a:ln w="12700">
                <a:solidFill>
                  <a:srgbClr val="009C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47B2936-67F2-EFBD-7174-B76D3F1770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06662" y="4138190"/>
                <a:ext cx="4737100" cy="326637"/>
              </a:xfrm>
              <a:prstGeom prst="line">
                <a:avLst/>
              </a:prstGeom>
              <a:ln w="12700">
                <a:solidFill>
                  <a:srgbClr val="009CFF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F80E473-5FAC-4D5C-284C-648129999030}"/>
              </a:ext>
            </a:extLst>
          </p:cNvPr>
          <p:cNvSpPr txBox="1"/>
          <p:nvPr/>
        </p:nvSpPr>
        <p:spPr>
          <a:xfrm>
            <a:off x="319" y="4820080"/>
            <a:ext cx="3724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SOURCE:</a:t>
            </a:r>
            <a:r>
              <a:rPr lang="en-US" sz="1400" dirty="0">
                <a:solidFill>
                  <a:schemeClr val="bg1"/>
                </a:solidFill>
              </a:rPr>
              <a:t> [2]</a:t>
            </a:r>
          </a:p>
        </p:txBody>
      </p:sp>
    </p:spTree>
    <p:extLst>
      <p:ext uri="{BB962C8B-B14F-4D97-AF65-F5344CB8AC3E}">
        <p14:creationId xmlns:p14="http://schemas.microsoft.com/office/powerpoint/2010/main" val="14121861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BA5FB-3A25-2885-8370-FAD2FD72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A56028-8FA6-E906-5C7E-A28E6158D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1" y="0"/>
            <a:ext cx="4549585" cy="47548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C5CA84-8DE8-D25B-1622-BD48B4D9CFDE}"/>
              </a:ext>
            </a:extLst>
          </p:cNvPr>
          <p:cNvSpPr txBox="1"/>
          <p:nvPr/>
        </p:nvSpPr>
        <p:spPr>
          <a:xfrm>
            <a:off x="0" y="4820080"/>
            <a:ext cx="8108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bg1"/>
                </a:solidFill>
              </a:rPr>
              <a:t>IMAGE SOURCES:</a:t>
            </a:r>
            <a:r>
              <a:rPr lang="en-US" sz="1100">
                <a:solidFill>
                  <a:schemeClr val="bg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Figures 5 and 12 from [2] – “WISHED: Wavefront imaging sensor with high resolution and depth ranging” by Wu et 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903890-3C6A-DD07-8DC0-F4C6F3752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4329" y="0"/>
            <a:ext cx="4124061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A655B-7536-E81B-E3A0-D6F942FA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with Synthetic Data*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21983-097B-08E5-04D1-5DF9B6B804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Done with Python/PyTorch with the Holotorch library [4]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F3A16D-37A2-8FDE-29F1-79E2C5E51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A883D-BB14-EF35-2308-2C093C6821FA}"/>
              </a:ext>
            </a:extLst>
          </p:cNvPr>
          <p:cNvSpPr txBox="1"/>
          <p:nvPr/>
        </p:nvSpPr>
        <p:spPr>
          <a:xfrm>
            <a:off x="0" y="4820080"/>
            <a:ext cx="810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*Of questionable quality/validity.</a:t>
            </a:r>
          </a:p>
        </p:txBody>
      </p:sp>
    </p:spTree>
    <p:extLst>
      <p:ext uri="{BB962C8B-B14F-4D97-AF65-F5344CB8AC3E}">
        <p14:creationId xmlns:p14="http://schemas.microsoft.com/office/powerpoint/2010/main" val="2845802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1C33-B843-C3A0-C4E1-7AF2906B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ADC7A-F103-0949-A7FB-118BC0727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measure heights/depths over a 3D surface?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8A0CF-6E21-0F57-36E3-56FA2DAC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103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2ABA94-E72E-79F5-9AFD-807420F40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045" y="1430222"/>
            <a:ext cx="2749534" cy="2261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AC8B86-A3BA-BE1A-88EC-F92A58698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027" y="1086333"/>
            <a:ext cx="2286198" cy="3115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CCE629-EBB1-94B4-1722-25824DA1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Test Object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894D9-5660-9933-0BC4-6F7C9A80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53BB5-3C4C-631E-F4C2-A89B5E04C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3475" y="1616910"/>
            <a:ext cx="2743200" cy="20574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3C79EF-E69F-9207-77AC-5E02AE0848A9}"/>
              </a:ext>
            </a:extLst>
          </p:cNvPr>
          <p:cNvSpPr txBox="1"/>
          <p:nvPr/>
        </p:nvSpPr>
        <p:spPr>
          <a:xfrm>
            <a:off x="31770" y="4779111"/>
            <a:ext cx="57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NOTE:</a:t>
            </a:r>
            <a:r>
              <a:rPr lang="en-US" sz="1600" dirty="0">
                <a:solidFill>
                  <a:schemeClr val="bg1"/>
                </a:solidFill>
              </a:rPr>
              <a:t>  This is synthetic data, shown for illustrative purposes.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972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0C5DB-9982-C779-A515-6311541A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Recovered Sensor Plane Fields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40CE51-963E-5667-D530-46361622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C868F-195B-E743-9ADE-6531D41BE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967" y="781642"/>
            <a:ext cx="7315200" cy="3714758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8B0E2C3-F12A-AD97-1573-A697533B967B}"/>
              </a:ext>
            </a:extLst>
          </p:cNvPr>
          <p:cNvCxnSpPr>
            <a:cxnSpLocks/>
          </p:cNvCxnSpPr>
          <p:nvPr/>
        </p:nvCxnSpPr>
        <p:spPr>
          <a:xfrm flipV="1">
            <a:off x="1847424" y="3810000"/>
            <a:ext cx="0" cy="493985"/>
          </a:xfrm>
          <a:prstGeom prst="straightConnector1">
            <a:avLst/>
          </a:prstGeom>
          <a:ln w="38100">
            <a:solidFill>
              <a:srgbClr val="009C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A9E7F67-A7C9-2CDA-0D75-51CE5736ADFF}"/>
              </a:ext>
            </a:extLst>
          </p:cNvPr>
          <p:cNvSpPr txBox="1"/>
          <p:nvPr/>
        </p:nvSpPr>
        <p:spPr>
          <a:xfrm>
            <a:off x="680161" y="4219783"/>
            <a:ext cx="24580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Many discontinuities</a:t>
            </a:r>
          </a:p>
          <a:p>
            <a:pPr algn="ctr"/>
            <a:r>
              <a:rPr lang="en-US" sz="1600" dirty="0"/>
              <a:t>Infeasible to unwrap phase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FAF9C4A-0E5B-80EA-A95F-EA302C809DBA}"/>
              </a:ext>
            </a:extLst>
          </p:cNvPr>
          <p:cNvSpPr txBox="1"/>
          <p:nvPr/>
        </p:nvSpPr>
        <p:spPr>
          <a:xfrm>
            <a:off x="6340191" y="4121828"/>
            <a:ext cx="2366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 difficult discontinuities</a:t>
            </a:r>
          </a:p>
          <a:p>
            <a:r>
              <a:rPr lang="en-US" sz="1600" dirty="0"/>
              <a:t>Phase related to depth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0A181C-9213-C2FA-A480-DA128C63E69C}"/>
              </a:ext>
            </a:extLst>
          </p:cNvPr>
          <p:cNvCxnSpPr>
            <a:cxnSpLocks/>
            <a:stCxn id="29" idx="1"/>
          </p:cNvCxnSpPr>
          <p:nvPr/>
        </p:nvCxnSpPr>
        <p:spPr>
          <a:xfrm flipH="1" flipV="1">
            <a:off x="5873957" y="3937302"/>
            <a:ext cx="466234" cy="476914"/>
          </a:xfrm>
          <a:prstGeom prst="straightConnector1">
            <a:avLst/>
          </a:prstGeom>
          <a:ln w="38100">
            <a:solidFill>
              <a:srgbClr val="009C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062FB2-E320-8413-6F03-D1BD2EA4740E}"/>
                  </a:ext>
                </a:extLst>
              </p:cNvPr>
              <p:cNvSpPr txBox="1"/>
              <p:nvPr/>
            </p:nvSpPr>
            <p:spPr>
              <a:xfrm>
                <a:off x="5807188" y="928351"/>
                <a:ext cx="2643981" cy="2954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𝑠𝑦𝑛𝑡h𝑒𝑡𝑖𝑐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400" i="1">
                                  <a:latin typeface="Cambria Math" panose="02040503050406030204" pitchFamily="18" charset="0"/>
                                </a:rPr>
                                <m:t>𝛬</m:t>
                              </m:r>
                            </m:e>
                          </m:d>
                        </m:sup>
                      </m:sSub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9B062FB2-E320-8413-6F03-D1BD2EA47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188" y="928351"/>
                <a:ext cx="2643981" cy="295466"/>
              </a:xfrm>
              <a:prstGeom prst="rect">
                <a:avLst/>
              </a:prstGeom>
              <a:blipFill>
                <a:blip r:embed="rId4"/>
                <a:stretch>
                  <a:fillRect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Left Bracket 34">
            <a:extLst>
              <a:ext uri="{FF2B5EF4-FFF2-40B4-BE49-F238E27FC236}">
                <a16:creationId xmlns:a16="http://schemas.microsoft.com/office/drawing/2014/main" id="{139F2AE6-FB22-EC62-749C-B932AEB46ABA}"/>
              </a:ext>
            </a:extLst>
          </p:cNvPr>
          <p:cNvSpPr/>
          <p:nvPr/>
        </p:nvSpPr>
        <p:spPr>
          <a:xfrm rot="5400000">
            <a:off x="5643938" y="224393"/>
            <a:ext cx="259080" cy="1806733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>
            <a:extLst>
              <a:ext uri="{FF2B5EF4-FFF2-40B4-BE49-F238E27FC236}">
                <a16:creationId xmlns:a16="http://schemas.microsoft.com/office/drawing/2014/main" id="{3A4ED12C-B491-16B8-5701-461F9EF8360E}"/>
              </a:ext>
            </a:extLst>
          </p:cNvPr>
          <p:cNvSpPr/>
          <p:nvPr/>
        </p:nvSpPr>
        <p:spPr>
          <a:xfrm rot="16200000">
            <a:off x="3662253" y="3271078"/>
            <a:ext cx="259080" cy="1806733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eft Bracket 36">
            <a:extLst>
              <a:ext uri="{FF2B5EF4-FFF2-40B4-BE49-F238E27FC236}">
                <a16:creationId xmlns:a16="http://schemas.microsoft.com/office/drawing/2014/main" id="{194C04E7-6583-076A-F7A9-2B70CF272481}"/>
              </a:ext>
            </a:extLst>
          </p:cNvPr>
          <p:cNvSpPr/>
          <p:nvPr/>
        </p:nvSpPr>
        <p:spPr>
          <a:xfrm rot="5400000">
            <a:off x="1616329" y="232926"/>
            <a:ext cx="259080" cy="1806733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B5C605-5F54-9BC7-45ED-46BC2E7920CF}"/>
                  </a:ext>
                </a:extLst>
              </p:cNvPr>
              <p:cNvSpPr txBox="1"/>
              <p:nvPr/>
            </p:nvSpPr>
            <p:spPr>
              <a:xfrm>
                <a:off x="-33621" y="829163"/>
                <a:ext cx="947063" cy="4315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4B5C605-5F54-9BC7-45ED-46BC2E792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3621" y="829163"/>
                <a:ext cx="947063" cy="4315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0CA7F-FBD1-E730-05EF-2D2CE3216F79}"/>
                  </a:ext>
                </a:extLst>
              </p:cNvPr>
              <p:cNvSpPr txBox="1"/>
              <p:nvPr/>
            </p:nvSpPr>
            <p:spPr>
              <a:xfrm>
                <a:off x="3527280" y="4321450"/>
                <a:ext cx="947063" cy="448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  <m:sup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0CA7F-FBD1-E730-05EF-2D2CE3216F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7280" y="4321450"/>
                <a:ext cx="947063" cy="448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26A9A6-08F7-D3E7-3EBB-F7E8B8FD5B47}"/>
                  </a:ext>
                </a:extLst>
              </p:cNvPr>
              <p:cNvSpPr txBox="1"/>
              <p:nvPr/>
            </p:nvSpPr>
            <p:spPr>
              <a:xfrm>
                <a:off x="6546074" y="1638486"/>
                <a:ext cx="2709248" cy="4360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𝑠𝑦𝑛𝑡h𝑒𝑡𝑖𝑐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l-GR" sz="1400" i="1">
                                  <a:latin typeface="Cambria Math" panose="02040503050406030204" pitchFamily="18" charset="0"/>
                                </a:rPr>
                                <m:t>𝛬</m:t>
                              </m:r>
                            </m:e>
                          </m:d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  <m:sup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400" i="1">
                                      <a:latin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p>
                      </m:sSubSup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𝑠𝑒𝑛𝑠𝑜𝑟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l-GR" sz="1400" i="1">
                                              <a:latin typeface="Cambria Math" panose="02040503050406030204" pitchFamily="18" charset="0"/>
                                            </a:rPr>
                                            <m:t>λ</m:t>
                                          </m:r>
                                        </m:e>
                                        <m: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5226A9A6-08F7-D3E7-3EBB-F7E8B8FD5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6074" y="1638486"/>
                <a:ext cx="2709248" cy="4360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00F8C0-57DE-177C-6694-F51AEB13E2DE}"/>
              </a:ext>
            </a:extLst>
          </p:cNvPr>
          <p:cNvSpPr txBox="1"/>
          <p:nvPr/>
        </p:nvSpPr>
        <p:spPr>
          <a:xfrm>
            <a:off x="31770" y="4779111"/>
            <a:ext cx="57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NOTE:</a:t>
            </a:r>
            <a:r>
              <a:rPr lang="en-US" sz="1600" dirty="0">
                <a:solidFill>
                  <a:schemeClr val="bg1"/>
                </a:solidFill>
              </a:rPr>
              <a:t>  This is synthetic data, shown for illustrative purposes.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3986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BDF9A-8C35-CACF-B9E3-CD8A98E0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Recovered </a:t>
            </a:r>
            <a:r>
              <a:rPr lang="en-US" sz="3200" dirty="0" err="1"/>
              <a:t>Depthmaps</a:t>
            </a:r>
            <a:r>
              <a:rPr lang="en-US" sz="3200" dirty="0"/>
              <a:t> from Synthetic Data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16500D8-E8CD-B6F3-0AFD-88DC26428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049178"/>
            <a:ext cx="5486400" cy="27860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3AC546-AD6E-77A1-03FB-E0F059E7C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9863C7-8DD4-28DF-2E69-1CA263216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2124" y="1242059"/>
            <a:ext cx="3200400" cy="24003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2D7813-936E-D503-7A72-89B4599BA29E}"/>
              </a:ext>
            </a:extLst>
          </p:cNvPr>
          <p:cNvCxnSpPr/>
          <p:nvPr/>
        </p:nvCxnSpPr>
        <p:spPr>
          <a:xfrm>
            <a:off x="5612524" y="985345"/>
            <a:ext cx="0" cy="3586655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95D0779-F3DC-0A85-48C1-58930A84FDAC}"/>
              </a:ext>
            </a:extLst>
          </p:cNvPr>
          <p:cNvSpPr txBox="1"/>
          <p:nvPr/>
        </p:nvSpPr>
        <p:spPr>
          <a:xfrm>
            <a:off x="748272" y="3824523"/>
            <a:ext cx="1541255" cy="61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Median filter</a:t>
            </a:r>
          </a:p>
          <a:p>
            <a:pPr algn="ctr"/>
            <a:r>
              <a:rPr lang="en-US" sz="1400" dirty="0"/>
              <a:t>(To remove spikes)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208DB8-3BCE-2177-C3A1-D289ADFD324C}"/>
              </a:ext>
            </a:extLst>
          </p:cNvPr>
          <p:cNvSpPr txBox="1"/>
          <p:nvPr/>
        </p:nvSpPr>
        <p:spPr>
          <a:xfrm>
            <a:off x="2708329" y="3824524"/>
            <a:ext cx="2066592" cy="61555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Gaussian filter</a:t>
            </a:r>
          </a:p>
          <a:p>
            <a:pPr algn="ctr"/>
            <a:r>
              <a:rPr lang="en-US" sz="1400" dirty="0"/>
              <a:t>(See 2020 WISHED paper)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C1366B-83A1-34D6-0AA2-4DA1EBF4C10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289527" y="4132300"/>
            <a:ext cx="418802" cy="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FA35A07-2D0B-6F25-20FB-4AC2EE85C0AF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>
            <a:off x="496470" y="3727475"/>
            <a:ext cx="656627" cy="153022"/>
          </a:xfrm>
          <a:prstGeom prst="bentConnector4">
            <a:avLst>
              <a:gd name="adj1" fmla="val 26564"/>
              <a:gd name="adj2" fmla="val 361433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AD7E019B-B8C7-675D-DA19-82424F335E6C}"/>
              </a:ext>
            </a:extLst>
          </p:cNvPr>
          <p:cNvCxnSpPr>
            <a:cxnSpLocks/>
            <a:stCxn id="11" idx="3"/>
          </p:cNvCxnSpPr>
          <p:nvPr/>
        </p:nvCxnSpPr>
        <p:spPr>
          <a:xfrm flipH="1" flipV="1">
            <a:off x="4572000" y="3475672"/>
            <a:ext cx="202921" cy="656629"/>
          </a:xfrm>
          <a:prstGeom prst="bentConnector4">
            <a:avLst>
              <a:gd name="adj1" fmla="val -112655"/>
              <a:gd name="adj2" fmla="val 61831"/>
            </a:avLst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0E191F0-0C12-2C87-706B-5F22DEC5DAFC}"/>
              </a:ext>
            </a:extLst>
          </p:cNvPr>
          <p:cNvSpPr txBox="1"/>
          <p:nvPr/>
        </p:nvSpPr>
        <p:spPr>
          <a:xfrm>
            <a:off x="31770" y="4779111"/>
            <a:ext cx="57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NOTE:</a:t>
            </a:r>
            <a:r>
              <a:rPr lang="en-US" sz="1600" dirty="0">
                <a:solidFill>
                  <a:schemeClr val="bg1"/>
                </a:solidFill>
              </a:rPr>
              <a:t>  This is synthetic data, shown for illustrative purposes.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9845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D51F0-E742-E737-65D4-7CBFF776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Recovered </a:t>
            </a:r>
            <a:r>
              <a:rPr lang="en-US" sz="3200" dirty="0" err="1"/>
              <a:t>Depthmaps</a:t>
            </a:r>
            <a:r>
              <a:rPr lang="en-US" sz="3200" dirty="0"/>
              <a:t> (3D Visualization)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ABC053-6D1F-607D-1252-C68B9A4589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175" y="857250"/>
            <a:ext cx="3803650" cy="380365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28F9BC-6F8C-5C12-2393-8B63996B1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D9505A-FEE7-039E-DBAB-069F5166DDB6}"/>
              </a:ext>
            </a:extLst>
          </p:cNvPr>
          <p:cNvSpPr txBox="1"/>
          <p:nvPr/>
        </p:nvSpPr>
        <p:spPr>
          <a:xfrm>
            <a:off x="31770" y="4779111"/>
            <a:ext cx="5775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NOTE:</a:t>
            </a:r>
            <a:r>
              <a:rPr lang="en-US" sz="1600" dirty="0">
                <a:solidFill>
                  <a:schemeClr val="bg1"/>
                </a:solidFill>
              </a:rPr>
              <a:t>  This is synthetic data, shown for illustrative purposes.</a:t>
            </a:r>
            <a:endParaRPr 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306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D5E8-D072-DA91-DF71-1B7895C02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EBD45-A456-D96F-F393-751FDC369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dirty="0">
                <a:effectLst/>
              </a:rPr>
              <a:t>[1]	G. Bal, </a:t>
            </a:r>
            <a:r>
              <a:rPr lang="en-US" sz="1400" i="1" dirty="0">
                <a:effectLst/>
              </a:rPr>
              <a:t>Introduction to Inverse Problems</a:t>
            </a:r>
            <a:r>
              <a:rPr lang="en-US" sz="1400" dirty="0">
                <a:effectLst/>
              </a:rPr>
              <a:t>. 2019.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>
                <a:effectLst/>
              </a:rPr>
              <a:t>https://www.stat.uchicago.edu/~guillaumebal/PAPERS/IntroductionInverseProblems.pdf.</a:t>
            </a:r>
          </a:p>
          <a:p>
            <a:pPr marL="0" indent="0">
              <a:buNone/>
            </a:pPr>
            <a:r>
              <a:rPr lang="en-US" sz="1400" dirty="0">
                <a:effectLst/>
              </a:rPr>
              <a:t>[2]	Y. Wu, F. Li, F. Willomitzer, A. </a:t>
            </a:r>
            <a:r>
              <a:rPr lang="en-US" sz="1400" dirty="0" err="1">
                <a:effectLst/>
              </a:rPr>
              <a:t>Veeraraghavan</a:t>
            </a:r>
            <a:r>
              <a:rPr lang="en-US" sz="1400" dirty="0">
                <a:effectLst/>
              </a:rPr>
              <a:t>, and O. Cossairt, “WISHED: Wavefront imaging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>
                <a:effectLst/>
              </a:rPr>
              <a:t>sensor with high resolution and depth ranging,” 2020 IEEE International Conference on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>
                <a:effectLst/>
              </a:rPr>
              <a:t>Computational Photography (ICCP), 2020.</a:t>
            </a:r>
          </a:p>
          <a:p>
            <a:pPr marL="0" indent="0">
              <a:buNone/>
            </a:pPr>
            <a:r>
              <a:rPr lang="en-US" sz="1400" dirty="0"/>
              <a:t>[3]	Y. Wu, M. K. Sharma, and A. </a:t>
            </a:r>
            <a:r>
              <a:rPr lang="en-US" sz="1400" dirty="0" err="1"/>
              <a:t>Veeraraghavan</a:t>
            </a:r>
            <a:r>
              <a:rPr lang="en-US" sz="1400" dirty="0"/>
              <a:t>, “WISH: Wavefront imaging sensor with high</a:t>
            </a:r>
          </a:p>
          <a:p>
            <a:pPr marL="0" indent="0">
              <a:buNone/>
            </a:pPr>
            <a:r>
              <a:rPr lang="en-US" sz="1400" dirty="0"/>
              <a:t>		resolution,” Light: Science &amp; Applications, vol. 8, no. 1, 2019.</a:t>
            </a:r>
          </a:p>
          <a:p>
            <a:pPr marL="0" indent="0">
              <a:buNone/>
            </a:pPr>
            <a:r>
              <a:rPr lang="en-US" sz="1400" dirty="0">
                <a:effectLst/>
              </a:rPr>
              <a:t>[4]	</a:t>
            </a:r>
            <a:r>
              <a:rPr lang="en-US" sz="1400" dirty="0" err="1">
                <a:effectLst/>
              </a:rPr>
              <a:t>Facebookresearch</a:t>
            </a:r>
            <a:r>
              <a:rPr lang="en-US" sz="1400" dirty="0">
                <a:effectLst/>
              </a:rPr>
              <a:t>, “</a:t>
            </a:r>
            <a:r>
              <a:rPr lang="en-US" sz="1400" dirty="0" err="1">
                <a:effectLst/>
              </a:rPr>
              <a:t>Facebookresearch</a:t>
            </a:r>
            <a:r>
              <a:rPr lang="en-US" sz="1400" dirty="0">
                <a:effectLst/>
              </a:rPr>
              <a:t>/holotorch: Holotorch is an optimization framework for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>
                <a:effectLst/>
              </a:rPr>
              <a:t>differentiable wave-propagation written in PyTorch,” GitHub. [Online]. Available: 				https://github.com/facebookresearch/holotorch. [Accessed: 21-Nov-2022].</a:t>
            </a:r>
          </a:p>
          <a:p>
            <a:pPr marL="0" indent="0">
              <a:buNone/>
            </a:pPr>
            <a:r>
              <a:rPr lang="en-US" sz="1400" dirty="0"/>
              <a:t>[5]	C. A. Metzler, M. K. Sharma, S. Nagesh, R. G. </a:t>
            </a:r>
            <a:r>
              <a:rPr lang="en-US" sz="1400" dirty="0" err="1"/>
              <a:t>Baraniuk</a:t>
            </a:r>
            <a:r>
              <a:rPr lang="en-US" sz="1400" dirty="0"/>
              <a:t>, O. Cossairt, and A. </a:t>
            </a:r>
            <a:r>
              <a:rPr lang="en-US" sz="1400" dirty="0" err="1"/>
              <a:t>Veeraraghavan</a:t>
            </a:r>
            <a:r>
              <a:rPr lang="en-US" sz="1400" dirty="0"/>
              <a:t>, 			“Coherent inverse scattering via transmission matrices: Efficient Phase Retrieval 				Algorithms and a public dataset,” 2017 IEEE International Conference on Computational 		Photography (ICCP), 2017.</a:t>
            </a:r>
          </a:p>
          <a:p>
            <a:pPr marL="0" indent="0">
              <a:buNone/>
            </a:pPr>
            <a:r>
              <a:rPr lang="en-US" sz="1400" dirty="0">
                <a:effectLst/>
              </a:rPr>
              <a:t>[6]	“</a:t>
            </a:r>
            <a:r>
              <a:rPr lang="en-US" sz="1400" dirty="0" err="1">
                <a:effectLst/>
              </a:rPr>
              <a:t>Gerchberg</a:t>
            </a:r>
            <a:r>
              <a:rPr lang="en-US" sz="1400" dirty="0">
                <a:effectLst/>
              </a:rPr>
              <a:t>–Saxton algorithm,” Wikipedia, 12-Jul-2022. [Online]. Available: </a:t>
            </a:r>
          </a:p>
          <a:p>
            <a:pPr marL="0" indent="0">
              <a:buNone/>
            </a:pPr>
            <a:r>
              <a:rPr lang="en-US" sz="1400" dirty="0"/>
              <a:t>		</a:t>
            </a:r>
            <a:r>
              <a:rPr lang="en-US" sz="1400" dirty="0">
                <a:effectLst/>
              </a:rPr>
              <a:t>https://en.wikipedia.org/wiki/Gerchberg%E2%80%93Saxton_algorithm.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E57BFA-2D8E-E15D-C24F-D6587F271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61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6324DAB-6B86-5750-76C2-43E8BD759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281" y="459581"/>
            <a:ext cx="4483438" cy="3086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859DF8-464E-E308-DF08-84A3E0362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DEPTHMAPS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D0347E-45AD-2549-0EFC-A753E18D986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Depthmaps</a:t>
            </a:r>
            <a:r>
              <a:rPr lang="en-US" dirty="0"/>
              <a:t> encode 3D surfaces as depths (or heights)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A7230A-FB14-F3F1-7753-F127BE2A2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730931-FEB4-B61D-EFA3-B3F1567C8147}"/>
              </a:ext>
            </a:extLst>
          </p:cNvPr>
          <p:cNvSpPr txBox="1"/>
          <p:nvPr/>
        </p:nvSpPr>
        <p:spPr>
          <a:xfrm>
            <a:off x="0" y="4820080"/>
            <a:ext cx="81089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IMAGE SOURCE:</a:t>
            </a:r>
            <a:r>
              <a:rPr lang="en-US" sz="1200" dirty="0">
                <a:solidFill>
                  <a:schemeClr val="bg1"/>
                </a:solidFill>
              </a:rPr>
              <a:t> Figure 4 from [2] – “WISHED: Wavefront imaging sensor with high resolution and depth ranging” by Wu et al</a:t>
            </a:r>
          </a:p>
        </p:txBody>
      </p:sp>
    </p:spTree>
    <p:extLst>
      <p:ext uri="{BB962C8B-B14F-4D97-AF65-F5344CB8AC3E}">
        <p14:creationId xmlns:p14="http://schemas.microsoft.com/office/powerpoint/2010/main" val="18385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2ABA94-E72E-79F5-9AFD-807420F40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40844"/>
            <a:ext cx="2749534" cy="22618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AC8B86-A3BA-BE1A-88EC-F92A58698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7668" y="1014087"/>
            <a:ext cx="2286198" cy="31153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CCE629-EBB1-94B4-1722-25824DA1C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</a:t>
            </a:r>
            <a:r>
              <a:rPr lang="en-US" dirty="0" err="1"/>
              <a:t>Depthmaps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894D9-5660-9933-0BC4-6F7C9A808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353BB5-3C4C-631E-F4C2-A89B5E04C1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857250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204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11C33-B843-C3A0-C4E1-7AF2906B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7ADC7A-F103-0949-A7FB-118BC0727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phase to determine distance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8A0CF-6E21-0F57-36E3-56FA2DAC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269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D85E1-23DE-1E04-B789-748FE2E6A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Recovering Depth from Phase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875827-C993-EE5F-6274-9A62DE6CE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CDB00871-EA76-9625-358F-70979953D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400" y="833994"/>
            <a:ext cx="7315200" cy="2559188"/>
          </a:xfrm>
          <a:prstGeom prst="rect">
            <a:avLst/>
          </a:prstGeom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053F53C-DBC9-9C3F-1F56-6FD073874942}"/>
              </a:ext>
            </a:extLst>
          </p:cNvPr>
          <p:cNvGrpSpPr/>
          <p:nvPr/>
        </p:nvGrpSpPr>
        <p:grpSpPr>
          <a:xfrm>
            <a:off x="1958340" y="1463040"/>
            <a:ext cx="5294948" cy="799148"/>
            <a:chOff x="1958340" y="1463040"/>
            <a:chExt cx="5294948" cy="799148"/>
          </a:xfrm>
        </p:grpSpPr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190031D4-B013-C0A7-C189-DDA1543E8D63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401859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F53BBCF-817D-121A-A4F5-5FFFD63327F3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5294948" cy="799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4892504-CE2F-E684-134D-EEF57BF65CC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1463040"/>
              <a:ext cx="1276350" cy="799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3AC4D381-8E95-F5F2-DAA0-ECDE8B204F58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2234441"/>
              <a:ext cx="1276350" cy="2774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71961A8A-9A2B-207D-2E56-A57074241AA1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1463040"/>
              <a:ext cx="4018598" cy="771401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59CBD830-5E52-9822-8607-5E5B9807849D}"/>
              </a:ext>
            </a:extLst>
          </p:cNvPr>
          <p:cNvGrpSpPr/>
          <p:nvPr/>
        </p:nvGrpSpPr>
        <p:grpSpPr>
          <a:xfrm>
            <a:off x="2338388" y="1733384"/>
            <a:ext cx="4914900" cy="462129"/>
            <a:chOff x="2338388" y="1733384"/>
            <a:chExt cx="4914900" cy="462129"/>
          </a:xfrm>
        </p:grpSpPr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940E7867-6A0A-2F02-BC04-9801D688EE2A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1733550"/>
              <a:ext cx="4914900" cy="461963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430E7F10-95B6-8F7F-97AD-B3AF312CFB5D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1733384"/>
              <a:ext cx="3638550" cy="70824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B5F0FE20-7DA7-28E7-D618-CC83FE635E04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1804208"/>
              <a:ext cx="1276350" cy="391305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D12DD23-18C5-F2C1-C48E-1DA98CA95481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2164977"/>
              <a:ext cx="1276350" cy="30536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D8F61445-0874-AF03-6782-CEFED25B27EE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1733550"/>
              <a:ext cx="3638550" cy="430983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79EB732D-9182-401D-ED6F-473741DFC421}"/>
              </a:ext>
            </a:extLst>
          </p:cNvPr>
          <p:cNvGrpSpPr/>
          <p:nvPr/>
        </p:nvGrpSpPr>
        <p:grpSpPr>
          <a:xfrm>
            <a:off x="2506662" y="1976873"/>
            <a:ext cx="4746626" cy="420088"/>
            <a:chOff x="2506662" y="1976873"/>
            <a:chExt cx="4746626" cy="420088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36F8058E-964F-C556-5018-19229688477E}"/>
                </a:ext>
              </a:extLst>
            </p:cNvPr>
            <p:cNvCxnSpPr>
              <a:cxnSpLocks/>
            </p:cNvCxnSpPr>
            <p:nvPr/>
          </p:nvCxnSpPr>
          <p:spPr>
            <a:xfrm>
              <a:off x="2516188" y="2329598"/>
              <a:ext cx="3460750" cy="67363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B9D6BA27-FFBE-9051-3177-74AC6BD744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6662" y="1990334"/>
              <a:ext cx="4737100" cy="326637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EDDAC1F5-CA12-6DDA-BA04-7FCE3A0FE5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0588" y="1990335"/>
              <a:ext cx="1276350" cy="397101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A41A00F2-C54B-5DF0-DCE4-A6FB5F717333}"/>
                </a:ext>
              </a:extLst>
            </p:cNvPr>
            <p:cNvCxnSpPr>
              <a:cxnSpLocks/>
            </p:cNvCxnSpPr>
            <p:nvPr/>
          </p:nvCxnSpPr>
          <p:spPr>
            <a:xfrm>
              <a:off x="5976938" y="1977707"/>
              <a:ext cx="1276350" cy="12461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7309952C-10CF-2CC3-F94A-5D2763A621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6188" y="1976873"/>
              <a:ext cx="3467100" cy="352725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5" name="Group 234">
            <a:extLst>
              <a:ext uri="{FF2B5EF4-FFF2-40B4-BE49-F238E27FC236}">
                <a16:creationId xmlns:a16="http://schemas.microsoft.com/office/drawing/2014/main" id="{7D5785F7-5D77-E6A1-55A3-A5CAEF5AD9BF}"/>
              </a:ext>
            </a:extLst>
          </p:cNvPr>
          <p:cNvGrpSpPr/>
          <p:nvPr/>
        </p:nvGrpSpPr>
        <p:grpSpPr>
          <a:xfrm>
            <a:off x="1948814" y="5247787"/>
            <a:ext cx="5294948" cy="853931"/>
            <a:chOff x="1958340" y="3610896"/>
            <a:chExt cx="5294948" cy="853931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4B4B6E94-1CAB-1BC9-4949-F65010E66EF6}"/>
                </a:ext>
              </a:extLst>
            </p:cNvPr>
            <p:cNvCxnSpPr>
              <a:cxnSpLocks/>
            </p:cNvCxnSpPr>
            <p:nvPr/>
          </p:nvCxnSpPr>
          <p:spPr>
            <a:xfrm>
              <a:off x="1958340" y="3610896"/>
              <a:ext cx="5294948" cy="799148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AA370132-FA83-6A70-9DE7-2C22071900DA}"/>
                </a:ext>
              </a:extLst>
            </p:cNvPr>
            <p:cNvCxnSpPr>
              <a:cxnSpLocks/>
            </p:cNvCxnSpPr>
            <p:nvPr/>
          </p:nvCxnSpPr>
          <p:spPr>
            <a:xfrm>
              <a:off x="2338388" y="3881406"/>
              <a:ext cx="4914900" cy="461963"/>
            </a:xfrm>
            <a:prstGeom prst="line">
              <a:avLst/>
            </a:prstGeom>
            <a:ln w="12700">
              <a:solidFill>
                <a:srgbClr val="009C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C5F5B68F-2066-B18A-924D-786255594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6662" y="4138190"/>
              <a:ext cx="4737100" cy="326637"/>
            </a:xfrm>
            <a:prstGeom prst="line">
              <a:avLst/>
            </a:prstGeom>
            <a:ln w="12700">
              <a:solidFill>
                <a:srgbClr val="009C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F15A68-549D-AA9A-934B-2F60FE895209}"/>
              </a:ext>
            </a:extLst>
          </p:cNvPr>
          <p:cNvGrpSpPr/>
          <p:nvPr/>
        </p:nvGrpSpPr>
        <p:grpSpPr>
          <a:xfrm>
            <a:off x="1948814" y="-1585380"/>
            <a:ext cx="5306060" cy="1062702"/>
            <a:chOff x="1948814" y="-1464730"/>
            <a:chExt cx="5306060" cy="1062702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9E9208D-A3BA-B0FD-DA13-DA91F7CEB158}"/>
                </a:ext>
              </a:extLst>
            </p:cNvPr>
            <p:cNvCxnSpPr>
              <a:cxnSpLocks/>
            </p:cNvCxnSpPr>
            <p:nvPr/>
          </p:nvCxnSpPr>
          <p:spPr>
            <a:xfrm>
              <a:off x="1948814" y="-1464730"/>
              <a:ext cx="5306060" cy="80591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F42C8BE-641D-2FB9-FA77-2C8D7E10E1A4}"/>
                </a:ext>
              </a:extLst>
            </p:cNvPr>
            <p:cNvCxnSpPr>
              <a:cxnSpLocks/>
            </p:cNvCxnSpPr>
            <p:nvPr/>
          </p:nvCxnSpPr>
          <p:spPr>
            <a:xfrm>
              <a:off x="2315526" y="-1198094"/>
              <a:ext cx="4939348" cy="472607"/>
            </a:xfrm>
            <a:prstGeom prst="straightConnector1">
              <a:avLst/>
            </a:prstGeom>
            <a:ln>
              <a:solidFill>
                <a:srgbClr val="009F00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2C2777F-BCA1-6A21-46FA-A42BFE3E17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7136" y="-933650"/>
              <a:ext cx="4748214" cy="335489"/>
            </a:xfrm>
            <a:prstGeom prst="straightConnector1">
              <a:avLst/>
            </a:prstGeom>
            <a:ln>
              <a:solidFill>
                <a:srgbClr val="009CFF"/>
              </a:solidFill>
              <a:prstDash val="sysDash"/>
              <a:headEnd type="none" w="med" len="med"/>
              <a:tailEnd type="triangle" w="med" len="med"/>
            </a:ln>
            <a:effectLst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C4FEAF-3C14-C867-6DC8-18CF9649A432}"/>
                    </a:ext>
                  </a:extLst>
                </p:cNvPr>
                <p:cNvSpPr txBox="1"/>
                <p:nvPr/>
              </p:nvSpPr>
              <p:spPr>
                <a:xfrm rot="456996">
                  <a:off x="4385731" y="-1398721"/>
                  <a:ext cx="942694" cy="303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05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𝛷</m:t>
                            </m:r>
                          </m:e>
                          <m:sub>
                            <m:r>
                              <a:rPr lang="en-US" sz="105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0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l-GR" sz="105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𝑂𝑃𝐿</m:t>
                        </m:r>
                      </m:oMath>
                    </m:oMathPara>
                  </a14:m>
                  <a:endParaRPr lang="en-US" sz="105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51C4FEAF-3C14-C867-6DC8-18CF9649A4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56996">
                  <a:off x="4385731" y="-1398721"/>
                  <a:ext cx="942694" cy="303609"/>
                </a:xfrm>
                <a:prstGeom prst="rect">
                  <a:avLst/>
                </a:prstGeom>
                <a:blipFill>
                  <a:blip r:embed="rId5"/>
                  <a:stretch>
                    <a:fillRect l="-1863" r="-18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5042964-F8EC-1A30-6C61-8CF35FD8E8D6}"/>
                    </a:ext>
                  </a:extLst>
                </p:cNvPr>
                <p:cNvSpPr txBox="1"/>
                <p:nvPr/>
              </p:nvSpPr>
              <p:spPr>
                <a:xfrm>
                  <a:off x="3848717" y="-1004686"/>
                  <a:ext cx="719492" cy="23121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80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80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  <m:sub>
                            <m:r>
                              <a:rPr lang="en-US" sz="80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800" i="1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80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80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80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80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80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800" b="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𝑂𝑃𝐿</m:t>
                        </m:r>
                      </m:oMath>
                    </m:oMathPara>
                  </a14:m>
                  <a:endParaRPr lang="en-US" sz="800" i="1" dirty="0">
                    <a:solidFill>
                      <a:srgbClr val="009F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B5042964-F8EC-1A30-6C61-8CF35FD8E8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48717" y="-1004686"/>
                  <a:ext cx="719492" cy="231217"/>
                </a:xfrm>
                <a:prstGeom prst="rect">
                  <a:avLst/>
                </a:prstGeom>
                <a:blipFill>
                  <a:blip r:embed="rId6"/>
                  <a:stretch>
                    <a:fillRect l="-3390" t="-2632" r="-3390" b="-157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366B11-9D2F-9C1F-D6BC-EAED58227E43}"/>
                    </a:ext>
                  </a:extLst>
                </p:cNvPr>
                <p:cNvSpPr txBox="1"/>
                <p:nvPr/>
              </p:nvSpPr>
              <p:spPr>
                <a:xfrm>
                  <a:off x="4555610" y="-705637"/>
                  <a:ext cx="945836" cy="30360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𝛷</m:t>
                            </m:r>
                          </m:e>
                          <m:sub>
                            <m: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1050" i="1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f>
                          <m:fPr>
                            <m:ctrlP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l-GR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𝜆</m:t>
                            </m:r>
                          </m:den>
                        </m:f>
                        <m:r>
                          <a:rPr lang="en-US" sz="105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050" b="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𝑂𝑃𝐿</m:t>
                        </m:r>
                      </m:oMath>
                    </m:oMathPara>
                  </a14:m>
                  <a:endParaRPr lang="en-US" sz="1050" i="1" dirty="0">
                    <a:solidFill>
                      <a:srgbClr val="009CFF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1366B11-9D2F-9C1F-D6BC-EAED58227E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5610" y="-705637"/>
                  <a:ext cx="945836" cy="303609"/>
                </a:xfrm>
                <a:prstGeom prst="rect">
                  <a:avLst/>
                </a:prstGeom>
                <a:blipFill>
                  <a:blip r:embed="rId7"/>
                  <a:stretch>
                    <a:fillRect l="-3226" t="-2000" r="-3226" b="-1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8A8428-951B-2665-B4F9-324D908061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5197"/>
          <a:stretch/>
        </p:blipFill>
        <p:spPr>
          <a:xfrm>
            <a:off x="1021901" y="1214485"/>
            <a:ext cx="6436174" cy="13163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065699-B872-586B-3447-ED7E6703B080}"/>
              </a:ext>
            </a:extLst>
          </p:cNvPr>
          <p:cNvSpPr txBox="1"/>
          <p:nvPr/>
        </p:nvSpPr>
        <p:spPr>
          <a:xfrm>
            <a:off x="1501665" y="171055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03DE81-490B-4E1E-184B-F5DD38D5B0AD}"/>
              </a:ext>
            </a:extLst>
          </p:cNvPr>
          <p:cNvGrpSpPr/>
          <p:nvPr/>
        </p:nvGrpSpPr>
        <p:grpSpPr>
          <a:xfrm>
            <a:off x="7569226" y="5394913"/>
            <a:ext cx="2381858" cy="802224"/>
            <a:chOff x="7569226" y="5394913"/>
            <a:chExt cx="2381858" cy="802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E7C98DD-5391-8289-9092-C24373678DC0}"/>
                    </a:ext>
                  </a:extLst>
                </p:cNvPr>
                <p:cNvSpPr txBox="1"/>
                <p:nvPr/>
              </p:nvSpPr>
              <p:spPr>
                <a:xfrm>
                  <a:off x="7569226" y="5394913"/>
                  <a:ext cx="2084389" cy="27732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𝑂𝑃𝐿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br>
                    <a:rPr lang="en-US" b="0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</a:b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7E7C98DD-5391-8289-9092-C24373678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226" y="5394913"/>
                  <a:ext cx="2084389" cy="277320"/>
                </a:xfrm>
                <a:prstGeom prst="rect">
                  <a:avLst/>
                </a:prstGeom>
                <a:blipFill>
                  <a:blip r:embed="rId9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4408B55-3C7F-991A-6826-74EEC6DCAE95}"/>
                    </a:ext>
                  </a:extLst>
                </p:cNvPr>
                <p:cNvSpPr txBox="1"/>
                <p:nvPr/>
              </p:nvSpPr>
              <p:spPr>
                <a:xfrm>
                  <a:off x="7817484" y="5711619"/>
                  <a:ext cx="2133600" cy="48551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l-G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‖"/>
                          <m:endChr m:val="‖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4408B55-3C7F-991A-6826-74EEC6DCAE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7484" y="5711619"/>
                  <a:ext cx="2133600" cy="485518"/>
                </a:xfrm>
                <a:prstGeom prst="rect">
                  <a:avLst/>
                </a:prstGeom>
                <a:blipFill>
                  <a:blip r:embed="rId10"/>
                  <a:stretch>
                    <a:fillRect b="-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8ECD1-EF73-88D0-3AC5-9442D13FD0F7}"/>
                  </a:ext>
                </a:extLst>
              </p:cNvPr>
              <p:cNvSpPr txBox="1"/>
              <p:nvPr/>
            </p:nvSpPr>
            <p:spPr>
              <a:xfrm>
                <a:off x="-5294949" y="5434139"/>
                <a:ext cx="5294948" cy="554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𝛷</m:t>
                      </m:r>
                      <m:d>
                        <m:dPr>
                          <m:ctrlPr>
                            <a:rPr lang="el-GR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16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𝑜𝑏𝑗</m:t>
                              </m:r>
                            </m:sub>
                          </m:sSub>
                          <m:r>
                            <a:rPr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𝑖𝑚𝑔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d>
                        <m:dPr>
                          <m:ctrlPr>
                            <a:rPr lang="en-US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mod</m:t>
                              </m:r>
                            </m:fName>
                            <m:e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88ECD1-EF73-88D0-3AC5-9442D13FD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294949" y="5434139"/>
                <a:ext cx="5294948" cy="55496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40924740-9441-E77B-422E-729810A7C598}"/>
              </a:ext>
            </a:extLst>
          </p:cNvPr>
          <p:cNvSpPr txBox="1"/>
          <p:nvPr/>
        </p:nvSpPr>
        <p:spPr>
          <a:xfrm>
            <a:off x="-7650698" y="385287"/>
            <a:ext cx="735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Ideal thin lens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Same-colored lines have the same optical path length (OPL)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CBB5C5-8901-0A17-9F0A-E8B98C998E3B}"/>
                  </a:ext>
                </a:extLst>
              </p:cNvPr>
              <p:cNvSpPr txBox="1"/>
              <p:nvPr/>
            </p:nvSpPr>
            <p:spPr>
              <a:xfrm>
                <a:off x="-6000234" y="6220453"/>
                <a:ext cx="7315200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Sufficiently large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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𝑂𝑃𝐿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𝑜𝑏𝑗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𝑖𝑚𝑔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ECBB5C5-8901-0A17-9F0A-E8B98C998E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00234" y="6220453"/>
                <a:ext cx="7315200" cy="391902"/>
              </a:xfrm>
              <a:prstGeom prst="rect">
                <a:avLst/>
              </a:prstGeom>
              <a:blipFill>
                <a:blip r:embed="rId12"/>
                <a:stretch>
                  <a:fillRect l="-750" t="-7692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0434751-822C-1523-6A83-C00A880E1A9E}"/>
              </a:ext>
            </a:extLst>
          </p:cNvPr>
          <p:cNvSpPr txBox="1"/>
          <p:nvPr/>
        </p:nvSpPr>
        <p:spPr>
          <a:xfrm>
            <a:off x="114257" y="4112936"/>
            <a:ext cx="7802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theoretically get depth from the phases at the sensor plane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560DEC-21C4-A4FF-40E4-9B76864FCBB2}"/>
              </a:ext>
            </a:extLst>
          </p:cNvPr>
          <p:cNvSpPr txBox="1"/>
          <p:nvPr/>
        </p:nvSpPr>
        <p:spPr>
          <a:xfrm>
            <a:off x="-7813708" y="1999266"/>
            <a:ext cx="7358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Phase shift between points is </a:t>
            </a:r>
            <a:r>
              <a:rPr lang="en-US" b="1" i="1" dirty="0"/>
              <a:t>PROPORTIONAL </a:t>
            </a:r>
            <a:r>
              <a:rPr lang="en-US" dirty="0"/>
              <a:t>to optical path length!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938B74-3666-A036-6E39-3CF25AE7F99F}"/>
              </a:ext>
            </a:extLst>
          </p:cNvPr>
          <p:cNvGrpSpPr/>
          <p:nvPr/>
        </p:nvGrpSpPr>
        <p:grpSpPr>
          <a:xfrm>
            <a:off x="3022854" y="-1576123"/>
            <a:ext cx="1480051" cy="987730"/>
            <a:chOff x="3022854" y="-1576123"/>
            <a:chExt cx="1480051" cy="98773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538F18-126F-8578-8ECA-5C106FA34F8F}"/>
                    </a:ext>
                  </a:extLst>
                </p:cNvPr>
                <p:cNvSpPr txBox="1"/>
                <p:nvPr/>
              </p:nvSpPr>
              <p:spPr>
                <a:xfrm rot="456996">
                  <a:off x="3324740" y="-1576123"/>
                  <a:ext cx="1017202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𝑂𝑃𝐿</m:t>
                        </m:r>
                        <m:r>
                          <a:rPr lang="en-US" sz="105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105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05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05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6538F18-126F-8578-8ECA-5C106FA34F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456996">
                  <a:off x="3324740" y="-1576123"/>
                  <a:ext cx="1017202" cy="161583"/>
                </a:xfrm>
                <a:prstGeom prst="rect">
                  <a:avLst/>
                </a:prstGeom>
                <a:blipFill>
                  <a:blip r:embed="rId13"/>
                  <a:stretch>
                    <a:fillRect l="-2941" b="-40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29A5DC3-DE32-3AA6-1F99-80379DBABD44}"/>
                    </a:ext>
                  </a:extLst>
                </p:cNvPr>
                <p:cNvSpPr txBox="1"/>
                <p:nvPr/>
              </p:nvSpPr>
              <p:spPr>
                <a:xfrm>
                  <a:off x="3022854" y="-1082167"/>
                  <a:ext cx="779508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" b="0" i="1" smtClean="0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</a:rPr>
                          <m:t>𝑂𝑃𝐿</m:t>
                        </m:r>
                        <m:r>
                          <a:rPr lang="en-US" sz="800" i="1">
                            <a:solidFill>
                              <a:srgbClr val="009F00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800" i="1" smtClean="0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80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80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80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80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800" i="1">
                                <a:solidFill>
                                  <a:srgbClr val="009F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80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80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800" i="1">
                                    <a:solidFill>
                                      <a:srgbClr val="009F00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800" i="1" dirty="0">
                    <a:solidFill>
                      <a:srgbClr val="009F0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029A5DC3-DE32-3AA6-1F99-80379DBABD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2854" y="-1082167"/>
                  <a:ext cx="779508" cy="123111"/>
                </a:xfrm>
                <a:prstGeom prst="rect">
                  <a:avLst/>
                </a:prstGeom>
                <a:blipFill>
                  <a:blip r:embed="rId14"/>
                  <a:stretch>
                    <a:fillRect l="-3125" b="-190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04683B-33CE-58ED-C03A-E8F3091F534F}"/>
                    </a:ext>
                  </a:extLst>
                </p:cNvPr>
                <p:cNvSpPr txBox="1"/>
                <p:nvPr/>
              </p:nvSpPr>
              <p:spPr>
                <a:xfrm>
                  <a:off x="3479420" y="-749976"/>
                  <a:ext cx="1023485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050" b="0" i="1" smtClean="0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</a:rPr>
                          <m:t>𝑂𝑃𝐿</m:t>
                        </m:r>
                        <m:r>
                          <a:rPr lang="en-US" sz="1050" i="1">
                            <a:solidFill>
                              <a:srgbClr val="009CFF"/>
                            </a:solidFill>
                            <a:latin typeface="Cambria Math" panose="02040503050406030204" pitchFamily="18" charset="0"/>
                          </a:rPr>
                          <m:t>≈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sz="1050" i="1" smtClean="0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050" i="1">
                                <a:solidFill>
                                  <a:srgbClr val="009CFF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050" i="1">
                                    <a:solidFill>
                                      <a:srgbClr val="009CFF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050" i="1" dirty="0">
                    <a:solidFill>
                      <a:srgbClr val="009CFF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204683B-33CE-58ED-C03A-E8F3091F53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79420" y="-749976"/>
                  <a:ext cx="1023485" cy="161583"/>
                </a:xfrm>
                <a:prstGeom prst="rect">
                  <a:avLst/>
                </a:prstGeom>
                <a:blipFill>
                  <a:blip r:embed="rId15"/>
                  <a:stretch>
                    <a:fillRect l="-2976" b="-192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9284ACD-B6F0-27FE-9D79-92C556A6738F}"/>
              </a:ext>
            </a:extLst>
          </p:cNvPr>
          <p:cNvSpPr txBox="1"/>
          <p:nvPr/>
        </p:nvSpPr>
        <p:spPr>
          <a:xfrm>
            <a:off x="114257" y="3331083"/>
            <a:ext cx="3133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does this relate to depth?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E998DC-EB1D-5765-463F-1483E85E2C2D}"/>
                  </a:ext>
                </a:extLst>
              </p:cNvPr>
              <p:cNvSpPr txBox="1"/>
              <p:nvPr/>
            </p:nvSpPr>
            <p:spPr>
              <a:xfrm>
                <a:off x="114256" y="3605252"/>
                <a:ext cx="64389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If the object is far enough away….</a:t>
                </a:r>
              </a:p>
              <a:p>
                <a:r>
                  <a:rPr lang="en-US" dirty="0"/>
                  <a:t>	Optical path length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axial distance/distance in the z-direction</a:t>
                </a: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7E998DC-EB1D-5765-463F-1483E85E2C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6" y="3605252"/>
                <a:ext cx="6438944" cy="646331"/>
              </a:xfrm>
              <a:prstGeom prst="rect">
                <a:avLst/>
              </a:prstGeom>
              <a:blipFill>
                <a:blip r:embed="rId16"/>
                <a:stretch>
                  <a:fillRect l="-663" t="-4717" r="-75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C04CB7-0874-71CF-C615-25C7EF0F69AD}"/>
                  </a:ext>
                </a:extLst>
              </p:cNvPr>
              <p:cNvSpPr txBox="1"/>
              <p:nvPr/>
            </p:nvSpPr>
            <p:spPr>
              <a:xfrm>
                <a:off x="114257" y="4387643"/>
                <a:ext cx="49471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HOWEVER</a:t>
                </a:r>
                <a:r>
                  <a:rPr lang="en-US" dirty="0"/>
                  <a:t> small 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complicates matters.</a:t>
                </a: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DC04CB7-0874-71CF-C615-25C7EF0F69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57" y="4387643"/>
                <a:ext cx="4947145" cy="369332"/>
              </a:xfrm>
              <a:prstGeom prst="rect">
                <a:avLst/>
              </a:prstGeom>
              <a:blipFill>
                <a:blip r:embed="rId17"/>
                <a:stretch>
                  <a:fillRect l="-1110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5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2.46914E-6 L 1.00347 0.61389 " pathEditMode="relative" rAng="0" ptsTypes="AA">
                                      <p:cBhvr>
                                        <p:cTn id="3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174" y="30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.00555 L -4.16667E-6 -0.73581 " pathEditMode="relative" rAng="0" ptsTypes="AA">
                                      <p:cBhvr>
                                        <p:cTn id="42" dur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82716E-6 L 1.66667E-6 0.59475 " pathEditMode="relative" rAng="0" ptsTypes="AA">
                                      <p:cBhvr>
                                        <p:cTn id="46" dur="1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722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2 -2.71605E-6 L 1.02118 0.38118 " pathEditMode="relative" rAng="0" ptsTypes="AA">
                                      <p:cBhvr>
                                        <p:cTn id="52" dur="1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799" y="19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01975 L 0.00208 0.59105 " pathEditMode="relative" rAng="0" ptsTypes="AA">
                                      <p:cBhvr>
                                        <p:cTn id="56" dur="1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54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5"/>
                                      </p:to>
                                    </p:set>
                                    <p:animEffect filter="image" prLst="opacity: 0.35">
                                      <p:cBhvr rctx="IE">
                                        <p:cTn id="5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5" grpId="0"/>
      <p:bldP spid="15" grpId="1"/>
      <p:bldP spid="3" grpId="0"/>
      <p:bldP spid="3" grpId="1"/>
      <p:bldP spid="20" grpId="0"/>
      <p:bldP spid="20" grpId="1"/>
      <p:bldP spid="24" grpId="0"/>
      <p:bldP spid="24" grpId="1"/>
      <p:bldP spid="27" grpId="0"/>
      <p:bldP spid="2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19489</TotalTime>
  <Words>3462</Words>
  <Application>Microsoft Office PowerPoint</Application>
  <PresentationFormat>On-screen Show (16:9)</PresentationFormat>
  <Paragraphs>604</Paragraphs>
  <Slides>54</Slides>
  <Notes>27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Cambria Math</vt:lpstr>
      <vt:lpstr>Wingdings</vt:lpstr>
      <vt:lpstr>Office Theme</vt:lpstr>
      <vt:lpstr>MODEL-BASED INVERSION</vt:lpstr>
      <vt:lpstr>Inverse Problems</vt:lpstr>
      <vt:lpstr>What is an Inverse Problem?</vt:lpstr>
      <vt:lpstr>An Abstract View</vt:lpstr>
      <vt:lpstr>The Problem</vt:lpstr>
      <vt:lpstr>DEPTHMAPS</vt:lpstr>
      <vt:lpstr>Interpreting Depthmaps</vt:lpstr>
      <vt:lpstr>The Approach</vt:lpstr>
      <vt:lpstr>Recovering Depth from Phase</vt:lpstr>
      <vt:lpstr>Challenge – Shifting Image Plane</vt:lpstr>
      <vt:lpstr>Challenge – Lateral Shifts</vt:lpstr>
      <vt:lpstr>Challenge – Lateral Shifts</vt:lpstr>
      <vt:lpstr>Challenge – Phase Wrapping</vt:lpstr>
      <vt:lpstr>Challenge – Surface Roughness</vt:lpstr>
      <vt:lpstr>Challenges – Summary</vt:lpstr>
      <vt:lpstr>Fields and Phases</vt:lpstr>
      <vt:lpstr>Electric Fields and Phase</vt:lpstr>
      <vt:lpstr>Measuring Phase</vt:lpstr>
      <vt:lpstr>If this were RF/Microwaves…</vt:lpstr>
      <vt:lpstr>In optics-land…</vt:lpstr>
      <vt:lpstr>Interferometry</vt:lpstr>
      <vt:lpstr>Shack-Hartmann Wavefront Sensor</vt:lpstr>
      <vt:lpstr>Phase recovery/Retrieval</vt:lpstr>
      <vt:lpstr>Phase Retrieval Problem</vt:lpstr>
      <vt:lpstr>Phase Retrieval Problem – Formal Statement</vt:lpstr>
      <vt:lpstr>Phase Retrieval Methods</vt:lpstr>
      <vt:lpstr>Gerchberg-Saxton Algorithm</vt:lpstr>
      <vt:lpstr>WISH: Wavefront Imaging Sensor with High Resolution</vt:lpstr>
      <vt:lpstr>WISH(ED) Setup and General Objective</vt:lpstr>
      <vt:lpstr>Obtaining Data</vt:lpstr>
      <vt:lpstr>Recovering Complex Fields</vt:lpstr>
      <vt:lpstr>Forward Model</vt:lpstr>
      <vt:lpstr>Recovering Sensor Plane Field</vt:lpstr>
      <vt:lpstr>Estimating SLM Input with Optimization</vt:lpstr>
      <vt:lpstr>Optimization Objective Function</vt:lpstr>
      <vt:lpstr>Phase Recovery Results (Single Wavelength)</vt:lpstr>
      <vt:lpstr>Synthetic Wavelengths</vt:lpstr>
      <vt:lpstr>First Example – Separate Wavelengths</vt:lpstr>
      <vt:lpstr>First Example – Obtaining Synthetic Wavelengths</vt:lpstr>
      <vt:lpstr>First Example – Both Wavelengths</vt:lpstr>
      <vt:lpstr>Second Example – Separate Wavelengths</vt:lpstr>
      <vt:lpstr>Second Example – Obtaining Synthetic Wavelengths</vt:lpstr>
      <vt:lpstr>Second Example – Both Wavelengths</vt:lpstr>
      <vt:lpstr>Synthetic Wavelengths</vt:lpstr>
      <vt:lpstr>Synthetic Wavelength Math</vt:lpstr>
      <vt:lpstr>WISHED: Wavefront Imaging Sensor with High Resolution AND DEPTH RANGING</vt:lpstr>
      <vt:lpstr>How WISHED Uses Synthetic Wavelengths</vt:lpstr>
      <vt:lpstr>PowerPoint Presentation</vt:lpstr>
      <vt:lpstr>Demo with Synthetic Data*</vt:lpstr>
      <vt:lpstr>Visualizing the Test Object</vt:lpstr>
      <vt:lpstr>Recovered Sensor Plane Fields</vt:lpstr>
      <vt:lpstr>Recovered Depthmaps from Synthetic Data</vt:lpstr>
      <vt:lpstr>Recovered Depthmaps (3D Visualization)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Michael Lee</cp:lastModifiedBy>
  <cp:revision>2189</cp:revision>
  <dcterms:created xsi:type="dcterms:W3CDTF">2015-07-21T16:44:10Z</dcterms:created>
  <dcterms:modified xsi:type="dcterms:W3CDTF">2022-11-29T15:36:59Z</dcterms:modified>
</cp:coreProperties>
</file>